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7"/>
  </p:notesMasterIdLst>
  <p:handoutMasterIdLst>
    <p:handoutMasterId r:id="rId58"/>
  </p:handoutMasterIdLst>
  <p:sldIdLst>
    <p:sldId id="256" r:id="rId3"/>
    <p:sldId id="257" r:id="rId4"/>
    <p:sldId id="258" r:id="rId5"/>
    <p:sldId id="259" r:id="rId6"/>
    <p:sldId id="260" r:id="rId7"/>
    <p:sldId id="303" r:id="rId8"/>
    <p:sldId id="261" r:id="rId9"/>
    <p:sldId id="296" r:id="rId10"/>
    <p:sldId id="295" r:id="rId11"/>
    <p:sldId id="262" r:id="rId12"/>
    <p:sldId id="263" r:id="rId13"/>
    <p:sldId id="264" r:id="rId14"/>
    <p:sldId id="305" r:id="rId15"/>
    <p:sldId id="266" r:id="rId16"/>
    <p:sldId id="267" r:id="rId17"/>
    <p:sldId id="268" r:id="rId18"/>
    <p:sldId id="309" r:id="rId19"/>
    <p:sldId id="269" r:id="rId20"/>
    <p:sldId id="270" r:id="rId21"/>
    <p:sldId id="292" r:id="rId22"/>
    <p:sldId id="304" r:id="rId23"/>
    <p:sldId id="265" r:id="rId24"/>
    <p:sldId id="290" r:id="rId25"/>
    <p:sldId id="271" r:id="rId26"/>
    <p:sldId id="273" r:id="rId27"/>
    <p:sldId id="310" r:id="rId28"/>
    <p:sldId id="312" r:id="rId29"/>
    <p:sldId id="272" r:id="rId30"/>
    <p:sldId id="301" r:id="rId31"/>
    <p:sldId id="274" r:id="rId32"/>
    <p:sldId id="298" r:id="rId33"/>
    <p:sldId id="284" r:id="rId34"/>
    <p:sldId id="288" r:id="rId35"/>
    <p:sldId id="297" r:id="rId36"/>
    <p:sldId id="275" r:id="rId37"/>
    <p:sldId id="276" r:id="rId38"/>
    <p:sldId id="277" r:id="rId39"/>
    <p:sldId id="311" r:id="rId40"/>
    <p:sldId id="313" r:id="rId41"/>
    <p:sldId id="315" r:id="rId42"/>
    <p:sldId id="302" r:id="rId43"/>
    <p:sldId id="278" r:id="rId44"/>
    <p:sldId id="279" r:id="rId45"/>
    <p:sldId id="306" r:id="rId46"/>
    <p:sldId id="280" r:id="rId47"/>
    <p:sldId id="294" r:id="rId48"/>
    <p:sldId id="307" r:id="rId49"/>
    <p:sldId id="314" r:id="rId50"/>
    <p:sldId id="281" r:id="rId51"/>
    <p:sldId id="283" r:id="rId52"/>
    <p:sldId id="282" r:id="rId53"/>
    <p:sldId id="308" r:id="rId54"/>
    <p:sldId id="291" r:id="rId55"/>
    <p:sldId id="300" r:id="rId5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20"/>
    <p:restoredTop sz="92697"/>
  </p:normalViewPr>
  <p:slideViewPr>
    <p:cSldViewPr>
      <p:cViewPr varScale="1">
        <p:scale>
          <a:sx n="107" d="100"/>
          <a:sy n="107" d="100"/>
        </p:scale>
        <p:origin x="2352"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4F6B071-B51F-B355-CB55-2E20C20C175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charset="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687D4F90-034E-CA94-6063-721FF2772B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a:latin typeface="Arial" charset="0"/>
                <a:ea typeface="ＭＳ Ｐゴシック" charset="-128"/>
              </a:defRPr>
            </a:lvl1pPr>
          </a:lstStyle>
          <a:p>
            <a:pPr>
              <a:defRPr/>
            </a:pPr>
            <a:fld id="{14646D58-8041-3049-A3F8-4E1F0031E59B}" type="datetimeFigureOut">
              <a:rPr lang="en-US"/>
              <a:pPr>
                <a:defRPr/>
              </a:pPr>
              <a:t>9/15/26</a:t>
            </a:fld>
            <a:endParaRPr lang="en-US"/>
          </a:p>
        </p:txBody>
      </p:sp>
      <p:sp>
        <p:nvSpPr>
          <p:cNvPr id="4" name="Footer Placeholder 3">
            <a:extLst>
              <a:ext uri="{FF2B5EF4-FFF2-40B4-BE49-F238E27FC236}">
                <a16:creationId xmlns:a16="http://schemas.microsoft.com/office/drawing/2014/main" id="{62A848AA-9565-E8E0-2E94-37C47906E95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a:latin typeface="Arial"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84657913-50A3-9EC5-CA79-36A09CE16AC9}"/>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7CB23AE-D8B5-5C49-97F9-425DE28B88F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54160DC-05B6-DFE5-4E79-C7CB773BF1AE}"/>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8195" name="Rectangle 3">
            <a:extLst>
              <a:ext uri="{FF2B5EF4-FFF2-40B4-BE49-F238E27FC236}">
                <a16:creationId xmlns:a16="http://schemas.microsoft.com/office/drawing/2014/main" id="{06DD34D4-456A-541C-A188-DF0F54E330BD}"/>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25604" name="Rectangle 4">
            <a:extLst>
              <a:ext uri="{FF2B5EF4-FFF2-40B4-BE49-F238E27FC236}">
                <a16:creationId xmlns:a16="http://schemas.microsoft.com/office/drawing/2014/main" id="{1FE7241C-5B77-6250-A3A5-4A658A5B3FB2}"/>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86EECA42-65D7-29DD-87D6-033D81ABFF42}"/>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21E43735-D78E-7DD3-7ED7-2ECF71179387}"/>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8199" name="Rectangle 7">
            <a:extLst>
              <a:ext uri="{FF2B5EF4-FFF2-40B4-BE49-F238E27FC236}">
                <a16:creationId xmlns:a16="http://schemas.microsoft.com/office/drawing/2014/main" id="{B3164A46-0A9A-3791-9395-608498F80691}"/>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EC41BD8-7AC7-014B-99B7-4C1AE292ADB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5D71C434-F5E0-6C95-AD5D-3B2855EAA1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9DC4422-9ABA-B544-82A3-123C9A75D3BE}" type="slidenum">
              <a:rPr lang="en-US" altLang="en-US" smtClean="0"/>
              <a:pPr>
                <a:spcBef>
                  <a:spcPct val="0"/>
                </a:spcBef>
              </a:pPr>
              <a:t>1</a:t>
            </a:fld>
            <a:endParaRPr lang="en-US" altLang="en-US"/>
          </a:p>
        </p:txBody>
      </p:sp>
      <p:sp>
        <p:nvSpPr>
          <p:cNvPr id="28674" name="Rectangle 2">
            <a:extLst>
              <a:ext uri="{FF2B5EF4-FFF2-40B4-BE49-F238E27FC236}">
                <a16:creationId xmlns:a16="http://schemas.microsoft.com/office/drawing/2014/main" id="{9028BDE5-FEA6-5963-9467-0616E3882CF6}"/>
              </a:ext>
            </a:extLst>
          </p:cNvPr>
          <p:cNvSpPr>
            <a:spLocks noRot="1" noChangeArrowheads="1" noTextEdit="1"/>
          </p:cNvSpPr>
          <p:nvPr>
            <p:ph type="sldImg"/>
          </p:nvPr>
        </p:nvSpPr>
        <p:spPr>
          <a:ln/>
        </p:spPr>
      </p:sp>
      <p:sp>
        <p:nvSpPr>
          <p:cNvPr id="28675" name="Rectangle 3">
            <a:extLst>
              <a:ext uri="{FF2B5EF4-FFF2-40B4-BE49-F238E27FC236}">
                <a16:creationId xmlns:a16="http://schemas.microsoft.com/office/drawing/2014/main" id="{6C67D303-6096-7CF7-1CA1-DF94E77EE1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legal concept of adverse possession.</a:t>
            </a:r>
          </a:p>
        </p:txBody>
      </p:sp>
      <p:sp>
        <p:nvSpPr>
          <p:cNvPr id="4" name="Slide Number Placeholder 3"/>
          <p:cNvSpPr>
            <a:spLocks noGrp="1"/>
          </p:cNvSpPr>
          <p:nvPr>
            <p:ph type="sldNum" sz="quarter" idx="5"/>
          </p:nvPr>
        </p:nvSpPr>
        <p:spPr/>
        <p:txBody>
          <a:bodyPr/>
          <a:lstStyle/>
          <a:p>
            <a:pPr>
              <a:defRPr/>
            </a:pPr>
            <a:fld id="{FEC41BD8-7AC7-014B-99B7-4C1AE292ADB7}" type="slidenum">
              <a:rPr lang="en-US" altLang="en-US" smtClean="0"/>
              <a:pPr>
                <a:defRPr/>
              </a:pPr>
              <a:t>4</a:t>
            </a:fld>
            <a:endParaRPr lang="en-US" altLang="en-US"/>
          </a:p>
        </p:txBody>
      </p:sp>
    </p:spTree>
    <p:extLst>
      <p:ext uri="{BB962C8B-B14F-4D97-AF65-F5344CB8AC3E}">
        <p14:creationId xmlns:p14="http://schemas.microsoft.com/office/powerpoint/2010/main" val="3084265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ctrTitle"/>
          </p:nvPr>
        </p:nvSpPr>
        <p:spPr>
          <a:xfrm>
            <a:off x="1524000" y="1676400"/>
            <a:ext cx="6096000" cy="1470025"/>
          </a:xfrm>
        </p:spPr>
        <p:txBody>
          <a:bodyPr/>
          <a:lstStyle>
            <a:lvl1pPr>
              <a:defRPr/>
            </a:lvl1pPr>
          </a:lstStyle>
          <a:p>
            <a:r>
              <a:rPr lang="en-US"/>
              <a:t>Click to edit Master title style</a:t>
            </a:r>
          </a:p>
        </p:txBody>
      </p:sp>
      <p:sp>
        <p:nvSpPr>
          <p:cNvPr id="3077" name="Rectangle 5"/>
          <p:cNvSpPr>
            <a:spLocks noGrp="1" noChangeArrowheads="1"/>
          </p:cNvSpPr>
          <p:nvPr>
            <p:ph type="subTitle" idx="1"/>
          </p:nvPr>
        </p:nvSpPr>
        <p:spPr>
          <a:xfrm>
            <a:off x="1524000" y="3200400"/>
            <a:ext cx="6096000" cy="914400"/>
          </a:xfrm>
        </p:spPr>
        <p:txBody>
          <a:bodyPr/>
          <a:lstStyle>
            <a:lvl1pPr marL="0" indent="0" algn="ctr">
              <a:buFontTx/>
              <a:buNone/>
              <a:defRPr/>
            </a:lvl1pPr>
          </a:lstStyle>
          <a:p>
            <a:r>
              <a:rPr lang="en-US"/>
              <a:t>Click to edit Master subtitle style</a:t>
            </a:r>
          </a:p>
        </p:txBody>
      </p:sp>
      <p:sp>
        <p:nvSpPr>
          <p:cNvPr id="2" name="Date Placeholder 3">
            <a:extLst>
              <a:ext uri="{FF2B5EF4-FFF2-40B4-BE49-F238E27FC236}">
                <a16:creationId xmlns:a16="http://schemas.microsoft.com/office/drawing/2014/main" id="{05A8499F-D09E-A839-2018-272E4B93174A}"/>
              </a:ext>
            </a:extLst>
          </p:cNvPr>
          <p:cNvSpPr>
            <a:spLocks noGrp="1" noChangeArrowheads="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C0D8E15A-D7E6-E723-B0EF-702DE10A375C}"/>
              </a:ext>
            </a:extLst>
          </p:cNvPr>
          <p:cNvSpPr>
            <a:spLocks noGrp="1" noChangeArrowheads="1"/>
          </p:cNvSpPr>
          <p:nvPr>
            <p:ph type="ftr" sz="quarter" idx="11"/>
          </p:nvPr>
        </p:nvSpPr>
        <p:spPr>
          <a:xfrm>
            <a:off x="3124200" y="6248400"/>
            <a:ext cx="2895600" cy="476250"/>
          </a:xfrm>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D4B697B-D2C4-E180-1D8F-2CED6F31DC2A}"/>
              </a:ext>
            </a:extLst>
          </p:cNvPr>
          <p:cNvSpPr>
            <a:spLocks noGrp="1" noChangeArrowheads="1"/>
          </p:cNvSpPr>
          <p:nvPr>
            <p:ph type="sldNum" sz="quarter" idx="12"/>
          </p:nvPr>
        </p:nvSpPr>
        <p:spPr>
          <a:xfrm>
            <a:off x="6096000" y="6245225"/>
            <a:ext cx="1631950" cy="476250"/>
          </a:xfrm>
        </p:spPr>
        <p:txBody>
          <a:bodyPr/>
          <a:lstStyle>
            <a:lvl1pPr>
              <a:defRPr/>
            </a:lvl1pPr>
          </a:lstStyle>
          <a:p>
            <a:pPr>
              <a:defRPr/>
            </a:pPr>
            <a:fld id="{011756FA-1144-8E48-BBF5-E0EB23052117}" type="slidenum">
              <a:rPr lang="en-US" altLang="en-US"/>
              <a:pPr>
                <a:defRPr/>
              </a:pPr>
              <a:t>‹#›</a:t>
            </a:fld>
            <a:endParaRPr lang="en-US" altLang="en-US"/>
          </a:p>
        </p:txBody>
      </p:sp>
    </p:spTree>
    <p:extLst>
      <p:ext uri="{BB962C8B-B14F-4D97-AF65-F5344CB8AC3E}">
        <p14:creationId xmlns:p14="http://schemas.microsoft.com/office/powerpoint/2010/main" val="1659091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11133D0-0F89-481B-51A4-55D01DA8FF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5BCB2A-B55A-F7EA-EBF5-6672F0976D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E42D176-3C2B-C68B-5ACE-1C90A2CF4630}"/>
              </a:ext>
            </a:extLst>
          </p:cNvPr>
          <p:cNvSpPr>
            <a:spLocks noGrp="1" noChangeArrowheads="1"/>
          </p:cNvSpPr>
          <p:nvPr>
            <p:ph type="sldNum" sz="quarter" idx="12"/>
          </p:nvPr>
        </p:nvSpPr>
        <p:spPr>
          <a:ln/>
        </p:spPr>
        <p:txBody>
          <a:bodyPr/>
          <a:lstStyle>
            <a:lvl1pPr>
              <a:defRPr/>
            </a:lvl1pPr>
          </a:lstStyle>
          <a:p>
            <a:pPr>
              <a:defRPr/>
            </a:pPr>
            <a:fld id="{82536C16-725E-0F4B-9BD8-114627B96A18}" type="slidenum">
              <a:rPr lang="en-US" altLang="en-US"/>
              <a:pPr>
                <a:defRPr/>
              </a:pPr>
              <a:t>‹#›</a:t>
            </a:fld>
            <a:endParaRPr lang="en-US" altLang="en-US"/>
          </a:p>
        </p:txBody>
      </p:sp>
    </p:spTree>
    <p:extLst>
      <p:ext uri="{BB962C8B-B14F-4D97-AF65-F5344CB8AC3E}">
        <p14:creationId xmlns:p14="http://schemas.microsoft.com/office/powerpoint/2010/main" val="2344131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9411976-8EF4-2F06-EF3D-C4788B8388A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ECE63B8-87E5-9383-7615-6AA257C5D9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8AEE8F6-3F24-0A37-AC6C-135F9E99281F}"/>
              </a:ext>
            </a:extLst>
          </p:cNvPr>
          <p:cNvSpPr>
            <a:spLocks noGrp="1" noChangeArrowheads="1"/>
          </p:cNvSpPr>
          <p:nvPr>
            <p:ph type="sldNum" sz="quarter" idx="12"/>
          </p:nvPr>
        </p:nvSpPr>
        <p:spPr>
          <a:ln/>
        </p:spPr>
        <p:txBody>
          <a:bodyPr/>
          <a:lstStyle>
            <a:lvl1pPr>
              <a:defRPr/>
            </a:lvl1pPr>
          </a:lstStyle>
          <a:p>
            <a:pPr>
              <a:defRPr/>
            </a:pPr>
            <a:fld id="{55985734-C46E-F449-960A-60039E1AE26E}" type="slidenum">
              <a:rPr lang="en-US" altLang="en-US"/>
              <a:pPr>
                <a:defRPr/>
              </a:pPr>
              <a:t>‹#›</a:t>
            </a:fld>
            <a:endParaRPr lang="en-US" altLang="en-US"/>
          </a:p>
        </p:txBody>
      </p:sp>
    </p:spTree>
    <p:extLst>
      <p:ext uri="{BB962C8B-B14F-4D97-AF65-F5344CB8AC3E}">
        <p14:creationId xmlns:p14="http://schemas.microsoft.com/office/powerpoint/2010/main" val="2265572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47800" y="1752600"/>
            <a:ext cx="3048000" cy="4373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52600"/>
            <a:ext cx="3048000" cy="4373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E4A6FC1-420F-201C-4330-A24DF36E82A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656C96B-9CDD-2637-0633-657DB1425E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526E13E-51E8-F825-474A-639614359CBE}"/>
              </a:ext>
            </a:extLst>
          </p:cNvPr>
          <p:cNvSpPr>
            <a:spLocks noGrp="1" noChangeArrowheads="1"/>
          </p:cNvSpPr>
          <p:nvPr>
            <p:ph type="sldNum" sz="quarter" idx="12"/>
          </p:nvPr>
        </p:nvSpPr>
        <p:spPr>
          <a:ln/>
        </p:spPr>
        <p:txBody>
          <a:bodyPr/>
          <a:lstStyle>
            <a:lvl1pPr>
              <a:defRPr/>
            </a:lvl1pPr>
          </a:lstStyle>
          <a:p>
            <a:pPr>
              <a:defRPr/>
            </a:pPr>
            <a:fld id="{4FF007B5-AA4E-1C4C-9002-7BE4901434CE}" type="slidenum">
              <a:rPr lang="en-US" altLang="en-US"/>
              <a:pPr>
                <a:defRPr/>
              </a:pPr>
              <a:t>‹#›</a:t>
            </a:fld>
            <a:endParaRPr lang="en-US" altLang="en-US"/>
          </a:p>
        </p:txBody>
      </p:sp>
    </p:spTree>
    <p:extLst>
      <p:ext uri="{BB962C8B-B14F-4D97-AF65-F5344CB8AC3E}">
        <p14:creationId xmlns:p14="http://schemas.microsoft.com/office/powerpoint/2010/main" val="2883177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12D34DA-7CF7-A3A1-3C43-9A4AC748682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5DC2533-C4AD-7C79-F26A-4AB2831829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5B5618E-3B0C-1A9D-0023-B493D36D38AF}"/>
              </a:ext>
            </a:extLst>
          </p:cNvPr>
          <p:cNvSpPr>
            <a:spLocks noGrp="1" noChangeArrowheads="1"/>
          </p:cNvSpPr>
          <p:nvPr>
            <p:ph type="sldNum" sz="quarter" idx="12"/>
          </p:nvPr>
        </p:nvSpPr>
        <p:spPr>
          <a:ln/>
        </p:spPr>
        <p:txBody>
          <a:bodyPr/>
          <a:lstStyle>
            <a:lvl1pPr>
              <a:defRPr/>
            </a:lvl1pPr>
          </a:lstStyle>
          <a:p>
            <a:pPr>
              <a:defRPr/>
            </a:pPr>
            <a:fld id="{4737986D-40E3-F347-BBFE-861B0A0ECDB7}" type="slidenum">
              <a:rPr lang="en-US" altLang="en-US"/>
              <a:pPr>
                <a:defRPr/>
              </a:pPr>
              <a:t>‹#›</a:t>
            </a:fld>
            <a:endParaRPr lang="en-US" altLang="en-US"/>
          </a:p>
        </p:txBody>
      </p:sp>
    </p:spTree>
    <p:extLst>
      <p:ext uri="{BB962C8B-B14F-4D97-AF65-F5344CB8AC3E}">
        <p14:creationId xmlns:p14="http://schemas.microsoft.com/office/powerpoint/2010/main" val="981910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1F573BE-A269-D2DE-37C0-FCB886578B8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31FC0F7-AB35-7EE4-8C2A-0C433826430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FFF49785-D700-FD80-F807-689F539F0E47}"/>
              </a:ext>
            </a:extLst>
          </p:cNvPr>
          <p:cNvSpPr>
            <a:spLocks noGrp="1" noChangeArrowheads="1"/>
          </p:cNvSpPr>
          <p:nvPr>
            <p:ph type="sldNum" sz="quarter" idx="12"/>
          </p:nvPr>
        </p:nvSpPr>
        <p:spPr>
          <a:ln/>
        </p:spPr>
        <p:txBody>
          <a:bodyPr/>
          <a:lstStyle>
            <a:lvl1pPr>
              <a:defRPr/>
            </a:lvl1pPr>
          </a:lstStyle>
          <a:p>
            <a:pPr>
              <a:defRPr/>
            </a:pPr>
            <a:fld id="{980A661E-60E2-B040-977D-4F7DF99631E1}" type="slidenum">
              <a:rPr lang="en-US" altLang="en-US"/>
              <a:pPr>
                <a:defRPr/>
              </a:pPr>
              <a:t>‹#›</a:t>
            </a:fld>
            <a:endParaRPr lang="en-US" altLang="en-US"/>
          </a:p>
        </p:txBody>
      </p:sp>
    </p:spTree>
    <p:extLst>
      <p:ext uri="{BB962C8B-B14F-4D97-AF65-F5344CB8AC3E}">
        <p14:creationId xmlns:p14="http://schemas.microsoft.com/office/powerpoint/2010/main" val="710413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46BC9DE-CE79-0631-AF9F-66BD3B1FB37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051430C-0983-6E85-7961-5ED30434F2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2D6D611-CC13-154D-5080-4585BA2FA48A}"/>
              </a:ext>
            </a:extLst>
          </p:cNvPr>
          <p:cNvSpPr>
            <a:spLocks noGrp="1" noChangeArrowheads="1"/>
          </p:cNvSpPr>
          <p:nvPr>
            <p:ph type="sldNum" sz="quarter" idx="12"/>
          </p:nvPr>
        </p:nvSpPr>
        <p:spPr>
          <a:ln/>
        </p:spPr>
        <p:txBody>
          <a:bodyPr/>
          <a:lstStyle>
            <a:lvl1pPr>
              <a:defRPr/>
            </a:lvl1pPr>
          </a:lstStyle>
          <a:p>
            <a:pPr>
              <a:defRPr/>
            </a:pPr>
            <a:fld id="{44B6869A-033D-5E47-9C83-EBDF40E823BB}" type="slidenum">
              <a:rPr lang="en-US" altLang="en-US"/>
              <a:pPr>
                <a:defRPr/>
              </a:pPr>
              <a:t>‹#›</a:t>
            </a:fld>
            <a:endParaRPr lang="en-US" altLang="en-US"/>
          </a:p>
        </p:txBody>
      </p:sp>
    </p:spTree>
    <p:extLst>
      <p:ext uri="{BB962C8B-B14F-4D97-AF65-F5344CB8AC3E}">
        <p14:creationId xmlns:p14="http://schemas.microsoft.com/office/powerpoint/2010/main" val="248167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9D6A016-DBD2-E92E-B7E8-93E6CA6C77B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68F970C-4080-9BE3-51EF-662C2126D25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C06F312-66F7-1A31-7586-D33538C89498}"/>
              </a:ext>
            </a:extLst>
          </p:cNvPr>
          <p:cNvSpPr>
            <a:spLocks noGrp="1" noChangeArrowheads="1"/>
          </p:cNvSpPr>
          <p:nvPr>
            <p:ph type="sldNum" sz="quarter" idx="12"/>
          </p:nvPr>
        </p:nvSpPr>
        <p:spPr>
          <a:ln/>
        </p:spPr>
        <p:txBody>
          <a:bodyPr/>
          <a:lstStyle>
            <a:lvl1pPr>
              <a:defRPr/>
            </a:lvl1pPr>
          </a:lstStyle>
          <a:p>
            <a:pPr>
              <a:defRPr/>
            </a:pPr>
            <a:fld id="{7D924C33-6533-6943-98DB-9385DA1E8510}" type="slidenum">
              <a:rPr lang="en-US" altLang="en-US"/>
              <a:pPr>
                <a:defRPr/>
              </a:pPr>
              <a:t>‹#›</a:t>
            </a:fld>
            <a:endParaRPr lang="en-US" altLang="en-US"/>
          </a:p>
        </p:txBody>
      </p:sp>
    </p:spTree>
    <p:extLst>
      <p:ext uri="{BB962C8B-B14F-4D97-AF65-F5344CB8AC3E}">
        <p14:creationId xmlns:p14="http://schemas.microsoft.com/office/powerpoint/2010/main" val="4161775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CB2BA04-F688-CCBE-6194-B0B3D393787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6250A21-1E88-8606-4D7B-0E59DBD090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9A24483-211D-FF82-94EB-4B216CCC5F9B}"/>
              </a:ext>
            </a:extLst>
          </p:cNvPr>
          <p:cNvSpPr>
            <a:spLocks noGrp="1" noChangeArrowheads="1"/>
          </p:cNvSpPr>
          <p:nvPr>
            <p:ph type="sldNum" sz="quarter" idx="12"/>
          </p:nvPr>
        </p:nvSpPr>
        <p:spPr>
          <a:ln/>
        </p:spPr>
        <p:txBody>
          <a:bodyPr/>
          <a:lstStyle>
            <a:lvl1pPr>
              <a:defRPr/>
            </a:lvl1pPr>
          </a:lstStyle>
          <a:p>
            <a:pPr>
              <a:defRPr/>
            </a:pPr>
            <a:fld id="{ED7E4EE4-11FA-4948-BD6E-CE250B599117}" type="slidenum">
              <a:rPr lang="en-US" altLang="en-US"/>
              <a:pPr>
                <a:defRPr/>
              </a:pPr>
              <a:t>‹#›</a:t>
            </a:fld>
            <a:endParaRPr lang="en-US" altLang="en-US"/>
          </a:p>
        </p:txBody>
      </p:sp>
    </p:spTree>
    <p:extLst>
      <p:ext uri="{BB962C8B-B14F-4D97-AF65-F5344CB8AC3E}">
        <p14:creationId xmlns:p14="http://schemas.microsoft.com/office/powerpoint/2010/main" val="2129192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3508009-3F6D-044C-1345-1C8A2A8A820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F00274F-9BDC-A26E-4923-FB494DBB60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7129271-E7D5-4E70-9983-BB23C58CD65B}"/>
              </a:ext>
            </a:extLst>
          </p:cNvPr>
          <p:cNvSpPr>
            <a:spLocks noGrp="1" noChangeArrowheads="1"/>
          </p:cNvSpPr>
          <p:nvPr>
            <p:ph type="sldNum" sz="quarter" idx="12"/>
          </p:nvPr>
        </p:nvSpPr>
        <p:spPr>
          <a:ln/>
        </p:spPr>
        <p:txBody>
          <a:bodyPr/>
          <a:lstStyle>
            <a:lvl1pPr>
              <a:defRPr/>
            </a:lvl1pPr>
          </a:lstStyle>
          <a:p>
            <a:pPr>
              <a:defRPr/>
            </a:pPr>
            <a:fld id="{39FB40D7-8F80-D449-8483-67F96224B59D}" type="slidenum">
              <a:rPr lang="en-US" altLang="en-US"/>
              <a:pPr>
                <a:defRPr/>
              </a:pPr>
              <a:t>‹#›</a:t>
            </a:fld>
            <a:endParaRPr lang="en-US" altLang="en-US"/>
          </a:p>
        </p:txBody>
      </p:sp>
    </p:spTree>
    <p:extLst>
      <p:ext uri="{BB962C8B-B14F-4D97-AF65-F5344CB8AC3E}">
        <p14:creationId xmlns:p14="http://schemas.microsoft.com/office/powerpoint/2010/main" val="1758799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34100" y="457200"/>
            <a:ext cx="1562100" cy="5668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47800" y="457200"/>
            <a:ext cx="4533900" cy="5668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B629220-7848-AA9A-9BAE-C4C578E9ADF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0F45D0F-2DDF-A17D-0555-8E64DC069C6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CDEDB51-64E4-3828-7B60-80779D0C830F}"/>
              </a:ext>
            </a:extLst>
          </p:cNvPr>
          <p:cNvSpPr>
            <a:spLocks noGrp="1" noChangeArrowheads="1"/>
          </p:cNvSpPr>
          <p:nvPr>
            <p:ph type="sldNum" sz="quarter" idx="12"/>
          </p:nvPr>
        </p:nvSpPr>
        <p:spPr>
          <a:ln/>
        </p:spPr>
        <p:txBody>
          <a:bodyPr/>
          <a:lstStyle>
            <a:lvl1pPr>
              <a:defRPr/>
            </a:lvl1pPr>
          </a:lstStyle>
          <a:p>
            <a:pPr>
              <a:defRPr/>
            </a:pPr>
            <a:fld id="{CB2C4A8F-A28B-3E48-83C8-3465F9064F2F}" type="slidenum">
              <a:rPr lang="en-US" altLang="en-US"/>
              <a:pPr>
                <a:defRPr/>
              </a:pPr>
              <a:t>‹#›</a:t>
            </a:fld>
            <a:endParaRPr lang="en-US" altLang="en-US"/>
          </a:p>
        </p:txBody>
      </p:sp>
    </p:spTree>
    <p:extLst>
      <p:ext uri="{BB962C8B-B14F-4D97-AF65-F5344CB8AC3E}">
        <p14:creationId xmlns:p14="http://schemas.microsoft.com/office/powerpoint/2010/main" val="721342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6">
            <a:extLst>
              <a:ext uri="{FF2B5EF4-FFF2-40B4-BE49-F238E27FC236}">
                <a16:creationId xmlns:a16="http://schemas.microsoft.com/office/drawing/2014/main" id="{E900A81D-BB60-99B8-CD72-D1D216ED619A}"/>
              </a:ext>
            </a:extLst>
          </p:cNvPr>
          <p:cNvGrpSpPr>
            <a:grpSpLocks/>
          </p:cNvGrpSpPr>
          <p:nvPr/>
        </p:nvGrpSpPr>
        <p:grpSpPr bwMode="auto">
          <a:xfrm>
            <a:off x="0" y="914400"/>
            <a:ext cx="8686800" cy="2514600"/>
            <a:chOff x="0" y="576"/>
            <a:chExt cx="5472" cy="1584"/>
          </a:xfrm>
        </p:grpSpPr>
        <p:sp>
          <p:nvSpPr>
            <p:cNvPr id="3" name="Oval 7">
              <a:extLst>
                <a:ext uri="{FF2B5EF4-FFF2-40B4-BE49-F238E27FC236}">
                  <a16:creationId xmlns:a16="http://schemas.microsoft.com/office/drawing/2014/main" id="{518B3391-7BD6-FDD5-43FA-7D3EF400CFE8}"/>
                </a:ext>
              </a:extLst>
            </p:cNvPr>
            <p:cNvSpPr>
              <a:spLocks noChangeArrowheads="1"/>
            </p:cNvSpPr>
            <p:nvPr/>
          </p:nvSpPr>
          <p:spPr bwMode="auto">
            <a:xfrm>
              <a:off x="144" y="576"/>
              <a:ext cx="1584" cy="1584"/>
            </a:xfrm>
            <a:prstGeom prst="ellipse">
              <a:avLst/>
            </a:prstGeom>
            <a:noFill/>
            <a:ln w="12700">
              <a:solidFill>
                <a:schemeClr val="accent1"/>
              </a:solidFill>
              <a:round/>
              <a:headEnd/>
              <a:tailEnd/>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altLang="en-US" sz="1800"/>
            </a:p>
          </p:txBody>
        </p:sp>
        <p:sp>
          <p:nvSpPr>
            <p:cNvPr id="4" name="Rectangle 8">
              <a:extLst>
                <a:ext uri="{FF2B5EF4-FFF2-40B4-BE49-F238E27FC236}">
                  <a16:creationId xmlns:a16="http://schemas.microsoft.com/office/drawing/2014/main" id="{AB568DE5-B758-5E54-E37D-9D9EE397F9E7}"/>
                </a:ext>
              </a:extLst>
            </p:cNvPr>
            <p:cNvSpPr>
              <a:spLocks noChangeArrowheads="1"/>
            </p:cNvSpPr>
            <p:nvPr/>
          </p:nvSpPr>
          <p:spPr bwMode="hidden">
            <a:xfrm>
              <a:off x="0" y="1056"/>
              <a:ext cx="2976" cy="720"/>
            </a:xfrm>
            <a:prstGeom prst="rect">
              <a:avLst/>
            </a:prstGeom>
            <a:solidFill>
              <a:schemeClr val="accent2"/>
            </a:solidFill>
            <a:ln>
              <a:noFill/>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altLang="en-US">
                <a:latin typeface="Times New Roman" charset="0"/>
              </a:endParaRPr>
            </a:p>
          </p:txBody>
        </p:sp>
        <p:sp>
          <p:nvSpPr>
            <p:cNvPr id="5" name="Rectangle 9">
              <a:extLst>
                <a:ext uri="{FF2B5EF4-FFF2-40B4-BE49-F238E27FC236}">
                  <a16:creationId xmlns:a16="http://schemas.microsoft.com/office/drawing/2014/main" id="{F5FE0DC7-940D-11F4-4F3F-598DA423F5A2}"/>
                </a:ext>
              </a:extLst>
            </p:cNvPr>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a:noFill/>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altLang="en-US">
                <a:latin typeface="Times New Roman" charset="0"/>
              </a:endParaRPr>
            </a:p>
          </p:txBody>
        </p:sp>
        <p:sp>
          <p:nvSpPr>
            <p:cNvPr id="6" name="Freeform 10">
              <a:extLst>
                <a:ext uri="{FF2B5EF4-FFF2-40B4-BE49-F238E27FC236}">
                  <a16:creationId xmlns:a16="http://schemas.microsoft.com/office/drawing/2014/main" id="{1E91BF1F-D887-D51A-75F3-8D991EB3C611}"/>
                </a:ext>
              </a:extLst>
            </p:cNvPr>
            <p:cNvSpPr>
              <a:spLocks noChangeArrowheads="1"/>
            </p:cNvSpPr>
            <p:nvPr/>
          </p:nvSpPr>
          <p:spPr bwMode="auto">
            <a:xfrm>
              <a:off x="384" y="960"/>
              <a:ext cx="144" cy="913"/>
            </a:xfrm>
            <a:custGeom>
              <a:avLst/>
              <a:gdLst>
                <a:gd name="T0" fmla="*/ 0 w 1000"/>
                <a:gd name="T1" fmla="*/ 29 h 1000"/>
                <a:gd name="T2" fmla="*/ 0 w 1000"/>
                <a:gd name="T3" fmla="*/ 29 h 1000"/>
                <a:gd name="T4" fmla="*/ 0 w 1000"/>
                <a:gd name="T5" fmla="*/ 0 h 1000"/>
                <a:gd name="T6" fmla="*/ 0 w 1000"/>
                <a:gd name="T7" fmla="*/ 0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 name="Freeform 11">
              <a:extLst>
                <a:ext uri="{FF2B5EF4-FFF2-40B4-BE49-F238E27FC236}">
                  <a16:creationId xmlns:a16="http://schemas.microsoft.com/office/drawing/2014/main" id="{CD97F9BE-B9A7-34F5-0976-70EB49DECF77}"/>
                </a:ext>
              </a:extLst>
            </p:cNvPr>
            <p:cNvSpPr>
              <a:spLocks noChangeArrowheads="1"/>
            </p:cNvSpPr>
            <p:nvPr/>
          </p:nvSpPr>
          <p:spPr bwMode="auto">
            <a:xfrm>
              <a:off x="4944" y="762"/>
              <a:ext cx="165" cy="864"/>
            </a:xfrm>
            <a:custGeom>
              <a:avLst/>
              <a:gdLst>
                <a:gd name="T0" fmla="*/ 0 w 1000"/>
                <a:gd name="T1" fmla="*/ 0 h 1000"/>
                <a:gd name="T2" fmla="*/ 0 w 1000"/>
                <a:gd name="T3" fmla="*/ 0 h 1000"/>
                <a:gd name="T4" fmla="*/ 0 w 1000"/>
                <a:gd name="T5" fmla="*/ 3 h 1000"/>
                <a:gd name="T6" fmla="*/ 0 w 1000"/>
                <a:gd name="T7" fmla="*/ 3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53250"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a:lvl1pPr>
          </a:lstStyle>
          <a:p>
            <a:r>
              <a:rPr lang="en-US"/>
              <a:t>Click to edit Master subtitle style</a:t>
            </a:r>
          </a:p>
        </p:txBody>
      </p:sp>
      <p:sp>
        <p:nvSpPr>
          <p:cNvPr id="53260" name="Rectangle 12"/>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
        <p:nvSpPr>
          <p:cNvPr id="8" name="Rectangle 3">
            <a:extLst>
              <a:ext uri="{FF2B5EF4-FFF2-40B4-BE49-F238E27FC236}">
                <a16:creationId xmlns:a16="http://schemas.microsoft.com/office/drawing/2014/main" id="{67595E7A-8D72-3299-FAFD-1F1011935D31}"/>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id="{CD193456-BA75-9696-C3C7-A9CB0DD5844A}"/>
              </a:ext>
            </a:extLst>
          </p:cNvPr>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10" name="Rectangle 5">
            <a:extLst>
              <a:ext uri="{FF2B5EF4-FFF2-40B4-BE49-F238E27FC236}">
                <a16:creationId xmlns:a16="http://schemas.microsoft.com/office/drawing/2014/main" id="{5BE7A9F3-5D3D-4D69-CF4D-B9AD7A7F8D3D}"/>
              </a:ext>
            </a:extLst>
          </p:cNvPr>
          <p:cNvSpPr>
            <a:spLocks noGrp="1" noChangeArrowheads="1"/>
          </p:cNvSpPr>
          <p:nvPr>
            <p:ph type="sldNum" sz="quarter" idx="12"/>
          </p:nvPr>
        </p:nvSpPr>
        <p:spPr>
          <a:xfrm>
            <a:off x="6553200" y="6248400"/>
            <a:ext cx="1905000" cy="457200"/>
          </a:xfrm>
        </p:spPr>
        <p:txBody>
          <a:bodyPr/>
          <a:lstStyle>
            <a:lvl1pPr>
              <a:defRPr/>
            </a:lvl1pPr>
          </a:lstStyle>
          <a:p>
            <a:pPr>
              <a:defRPr/>
            </a:pPr>
            <a:fld id="{50B29691-D395-8242-8420-5D231BC46090}" type="slidenum">
              <a:rPr lang="en-US" altLang="en-US"/>
              <a:pPr>
                <a:defRPr/>
              </a:pPr>
              <a:t>‹#›</a:t>
            </a:fld>
            <a:endParaRPr lang="en-US" altLang="en-US"/>
          </a:p>
        </p:txBody>
      </p:sp>
    </p:spTree>
    <p:extLst>
      <p:ext uri="{BB962C8B-B14F-4D97-AF65-F5344CB8AC3E}">
        <p14:creationId xmlns:p14="http://schemas.microsoft.com/office/powerpoint/2010/main" val="990312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96A86889-8823-3E59-C402-2507529DDBE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1FABC982-E037-3BD3-4EF2-09D922785D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C6BA5903-0459-3A53-E483-188A29EAC54F}"/>
              </a:ext>
            </a:extLst>
          </p:cNvPr>
          <p:cNvSpPr>
            <a:spLocks noGrp="1" noChangeArrowheads="1"/>
          </p:cNvSpPr>
          <p:nvPr>
            <p:ph type="sldNum" sz="quarter" idx="12"/>
          </p:nvPr>
        </p:nvSpPr>
        <p:spPr>
          <a:ln/>
        </p:spPr>
        <p:txBody>
          <a:bodyPr/>
          <a:lstStyle>
            <a:lvl1pPr>
              <a:defRPr/>
            </a:lvl1pPr>
          </a:lstStyle>
          <a:p>
            <a:pPr>
              <a:defRPr/>
            </a:pPr>
            <a:fld id="{12849B32-FD5B-9F40-B5E6-BBD7C60BE150}" type="slidenum">
              <a:rPr lang="en-US" altLang="en-US"/>
              <a:pPr>
                <a:defRPr/>
              </a:pPr>
              <a:t>‹#›</a:t>
            </a:fld>
            <a:endParaRPr lang="en-US" altLang="en-US"/>
          </a:p>
        </p:txBody>
      </p:sp>
    </p:spTree>
    <p:extLst>
      <p:ext uri="{BB962C8B-B14F-4D97-AF65-F5344CB8AC3E}">
        <p14:creationId xmlns:p14="http://schemas.microsoft.com/office/powerpoint/2010/main" val="1819697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a:extLst>
              <a:ext uri="{FF2B5EF4-FFF2-40B4-BE49-F238E27FC236}">
                <a16:creationId xmlns:a16="http://schemas.microsoft.com/office/drawing/2014/main" id="{D96FFD6A-6420-193E-374F-3D3D312BC4E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0AE8480A-B601-BD03-D7B8-E4FAF5B3D7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02F8A0C2-3ED2-A8FF-646A-8D934F76A4AD}"/>
              </a:ext>
            </a:extLst>
          </p:cNvPr>
          <p:cNvSpPr>
            <a:spLocks noGrp="1" noChangeArrowheads="1"/>
          </p:cNvSpPr>
          <p:nvPr>
            <p:ph type="sldNum" sz="quarter" idx="12"/>
          </p:nvPr>
        </p:nvSpPr>
        <p:spPr>
          <a:ln/>
        </p:spPr>
        <p:txBody>
          <a:bodyPr/>
          <a:lstStyle>
            <a:lvl1pPr>
              <a:defRPr/>
            </a:lvl1pPr>
          </a:lstStyle>
          <a:p>
            <a:pPr>
              <a:defRPr/>
            </a:pPr>
            <a:fld id="{B6A3A1A5-9504-DF48-9CEA-1453A65F7D2E}" type="slidenum">
              <a:rPr lang="en-US" altLang="en-US"/>
              <a:pPr>
                <a:defRPr/>
              </a:pPr>
              <a:t>‹#›</a:t>
            </a:fld>
            <a:endParaRPr lang="en-US" altLang="en-US"/>
          </a:p>
        </p:txBody>
      </p:sp>
    </p:spTree>
    <p:extLst>
      <p:ext uri="{BB962C8B-B14F-4D97-AF65-F5344CB8AC3E}">
        <p14:creationId xmlns:p14="http://schemas.microsoft.com/office/powerpoint/2010/main" val="2514175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2E088A9A-4005-9530-7082-BC7D405535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AB87FCFE-75AA-F2CE-27B0-19F244E394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8">
            <a:extLst>
              <a:ext uri="{FF2B5EF4-FFF2-40B4-BE49-F238E27FC236}">
                <a16:creationId xmlns:a16="http://schemas.microsoft.com/office/drawing/2014/main" id="{5D372DD2-CC37-D352-4477-05117E9E0E75}"/>
              </a:ext>
            </a:extLst>
          </p:cNvPr>
          <p:cNvSpPr>
            <a:spLocks noGrp="1" noChangeArrowheads="1"/>
          </p:cNvSpPr>
          <p:nvPr>
            <p:ph type="sldNum" sz="quarter" idx="12"/>
          </p:nvPr>
        </p:nvSpPr>
        <p:spPr>
          <a:ln/>
        </p:spPr>
        <p:txBody>
          <a:bodyPr/>
          <a:lstStyle>
            <a:lvl1pPr>
              <a:defRPr/>
            </a:lvl1pPr>
          </a:lstStyle>
          <a:p>
            <a:pPr>
              <a:defRPr/>
            </a:pPr>
            <a:fld id="{BFA7A137-226C-9840-B7DA-B2CDBA1F7A96}" type="slidenum">
              <a:rPr lang="en-US" altLang="en-US"/>
              <a:pPr>
                <a:defRPr/>
              </a:pPr>
              <a:t>‹#›</a:t>
            </a:fld>
            <a:endParaRPr lang="en-US" altLang="en-US"/>
          </a:p>
        </p:txBody>
      </p:sp>
    </p:spTree>
    <p:extLst>
      <p:ext uri="{BB962C8B-B14F-4D97-AF65-F5344CB8AC3E}">
        <p14:creationId xmlns:p14="http://schemas.microsoft.com/office/powerpoint/2010/main" val="2004647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AE6F72BC-97A2-A046-2B1F-9DE77DAA6F4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7">
            <a:extLst>
              <a:ext uri="{FF2B5EF4-FFF2-40B4-BE49-F238E27FC236}">
                <a16:creationId xmlns:a16="http://schemas.microsoft.com/office/drawing/2014/main" id="{FDD14CCA-B18D-790F-1034-CAB38AA9A50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8">
            <a:extLst>
              <a:ext uri="{FF2B5EF4-FFF2-40B4-BE49-F238E27FC236}">
                <a16:creationId xmlns:a16="http://schemas.microsoft.com/office/drawing/2014/main" id="{729A3D23-231F-E102-ADE0-1710452088FC}"/>
              </a:ext>
            </a:extLst>
          </p:cNvPr>
          <p:cNvSpPr>
            <a:spLocks noGrp="1" noChangeArrowheads="1"/>
          </p:cNvSpPr>
          <p:nvPr>
            <p:ph type="sldNum" sz="quarter" idx="12"/>
          </p:nvPr>
        </p:nvSpPr>
        <p:spPr>
          <a:ln/>
        </p:spPr>
        <p:txBody>
          <a:bodyPr/>
          <a:lstStyle>
            <a:lvl1pPr>
              <a:defRPr/>
            </a:lvl1pPr>
          </a:lstStyle>
          <a:p>
            <a:pPr>
              <a:defRPr/>
            </a:pPr>
            <a:fld id="{16866E1E-C8F1-B242-BEE0-0455D7675694}" type="slidenum">
              <a:rPr lang="en-US" altLang="en-US"/>
              <a:pPr>
                <a:defRPr/>
              </a:pPr>
              <a:t>‹#›</a:t>
            </a:fld>
            <a:endParaRPr lang="en-US" altLang="en-US"/>
          </a:p>
        </p:txBody>
      </p:sp>
    </p:spTree>
    <p:extLst>
      <p:ext uri="{BB962C8B-B14F-4D97-AF65-F5344CB8AC3E}">
        <p14:creationId xmlns:p14="http://schemas.microsoft.com/office/powerpoint/2010/main" val="1155604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id="{09C0D08C-591B-3A63-4775-8CD7455C030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7">
            <a:extLst>
              <a:ext uri="{FF2B5EF4-FFF2-40B4-BE49-F238E27FC236}">
                <a16:creationId xmlns:a16="http://schemas.microsoft.com/office/drawing/2014/main" id="{9D4ABCEB-063B-A469-3C5A-5BC5F95F8D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7D04CA65-D3B1-3874-F927-F513F6DB1962}"/>
              </a:ext>
            </a:extLst>
          </p:cNvPr>
          <p:cNvSpPr>
            <a:spLocks noGrp="1" noChangeArrowheads="1"/>
          </p:cNvSpPr>
          <p:nvPr>
            <p:ph type="sldNum" sz="quarter" idx="12"/>
          </p:nvPr>
        </p:nvSpPr>
        <p:spPr>
          <a:ln/>
        </p:spPr>
        <p:txBody>
          <a:bodyPr/>
          <a:lstStyle>
            <a:lvl1pPr>
              <a:defRPr/>
            </a:lvl1pPr>
          </a:lstStyle>
          <a:p>
            <a:pPr>
              <a:defRPr/>
            </a:pPr>
            <a:fld id="{9046894A-D81E-9545-9307-9E99BC89CC2B}" type="slidenum">
              <a:rPr lang="en-US" altLang="en-US"/>
              <a:pPr>
                <a:defRPr/>
              </a:pPr>
              <a:t>‹#›</a:t>
            </a:fld>
            <a:endParaRPr lang="en-US" altLang="en-US"/>
          </a:p>
        </p:txBody>
      </p:sp>
    </p:spTree>
    <p:extLst>
      <p:ext uri="{BB962C8B-B14F-4D97-AF65-F5344CB8AC3E}">
        <p14:creationId xmlns:p14="http://schemas.microsoft.com/office/powerpoint/2010/main" val="1069737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10CBB530-866A-0F2B-DD7E-34D2B141149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7">
            <a:extLst>
              <a:ext uri="{FF2B5EF4-FFF2-40B4-BE49-F238E27FC236}">
                <a16:creationId xmlns:a16="http://schemas.microsoft.com/office/drawing/2014/main" id="{D1183AE9-3DB4-41D5-B874-46E3C22E8D9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8">
            <a:extLst>
              <a:ext uri="{FF2B5EF4-FFF2-40B4-BE49-F238E27FC236}">
                <a16:creationId xmlns:a16="http://schemas.microsoft.com/office/drawing/2014/main" id="{8C1026A5-1E65-593D-64B9-99E6878567DE}"/>
              </a:ext>
            </a:extLst>
          </p:cNvPr>
          <p:cNvSpPr>
            <a:spLocks noGrp="1" noChangeArrowheads="1"/>
          </p:cNvSpPr>
          <p:nvPr>
            <p:ph type="sldNum" sz="quarter" idx="12"/>
          </p:nvPr>
        </p:nvSpPr>
        <p:spPr>
          <a:ln/>
        </p:spPr>
        <p:txBody>
          <a:bodyPr/>
          <a:lstStyle>
            <a:lvl1pPr>
              <a:defRPr/>
            </a:lvl1pPr>
          </a:lstStyle>
          <a:p>
            <a:pPr>
              <a:defRPr/>
            </a:pPr>
            <a:fld id="{4992168B-E9B7-0942-8C69-EE601EF7080C}" type="slidenum">
              <a:rPr lang="en-US" altLang="en-US"/>
              <a:pPr>
                <a:defRPr/>
              </a:pPr>
              <a:t>‹#›</a:t>
            </a:fld>
            <a:endParaRPr lang="en-US" altLang="en-US"/>
          </a:p>
        </p:txBody>
      </p:sp>
    </p:spTree>
    <p:extLst>
      <p:ext uri="{BB962C8B-B14F-4D97-AF65-F5344CB8AC3E}">
        <p14:creationId xmlns:p14="http://schemas.microsoft.com/office/powerpoint/2010/main" val="6868106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a:extLst>
              <a:ext uri="{FF2B5EF4-FFF2-40B4-BE49-F238E27FC236}">
                <a16:creationId xmlns:a16="http://schemas.microsoft.com/office/drawing/2014/main" id="{0768F1C3-AE87-38F9-4713-51E8E3EFD9E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6E1C1D18-15FE-8F5E-FAB8-BB689D74BB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8">
            <a:extLst>
              <a:ext uri="{FF2B5EF4-FFF2-40B4-BE49-F238E27FC236}">
                <a16:creationId xmlns:a16="http://schemas.microsoft.com/office/drawing/2014/main" id="{183B7401-06F4-7DB4-BB8A-5EC57483677F}"/>
              </a:ext>
            </a:extLst>
          </p:cNvPr>
          <p:cNvSpPr>
            <a:spLocks noGrp="1" noChangeArrowheads="1"/>
          </p:cNvSpPr>
          <p:nvPr>
            <p:ph type="sldNum" sz="quarter" idx="12"/>
          </p:nvPr>
        </p:nvSpPr>
        <p:spPr>
          <a:ln/>
        </p:spPr>
        <p:txBody>
          <a:bodyPr/>
          <a:lstStyle>
            <a:lvl1pPr>
              <a:defRPr/>
            </a:lvl1pPr>
          </a:lstStyle>
          <a:p>
            <a:pPr>
              <a:defRPr/>
            </a:pPr>
            <a:fld id="{C07BD77E-CE79-6A48-986C-780F2E577B6C}" type="slidenum">
              <a:rPr lang="en-US" altLang="en-US"/>
              <a:pPr>
                <a:defRPr/>
              </a:pPr>
              <a:t>‹#›</a:t>
            </a:fld>
            <a:endParaRPr lang="en-US" altLang="en-US"/>
          </a:p>
        </p:txBody>
      </p:sp>
    </p:spTree>
    <p:extLst>
      <p:ext uri="{BB962C8B-B14F-4D97-AF65-F5344CB8AC3E}">
        <p14:creationId xmlns:p14="http://schemas.microsoft.com/office/powerpoint/2010/main" val="27927057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a:extLst>
              <a:ext uri="{FF2B5EF4-FFF2-40B4-BE49-F238E27FC236}">
                <a16:creationId xmlns:a16="http://schemas.microsoft.com/office/drawing/2014/main" id="{8EAD747A-CAB0-4248-8C17-1830B2A6A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42F47F50-6130-2C49-5351-E124A01988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8">
            <a:extLst>
              <a:ext uri="{FF2B5EF4-FFF2-40B4-BE49-F238E27FC236}">
                <a16:creationId xmlns:a16="http://schemas.microsoft.com/office/drawing/2014/main" id="{56766255-C935-726F-F652-3FA3601D073A}"/>
              </a:ext>
            </a:extLst>
          </p:cNvPr>
          <p:cNvSpPr>
            <a:spLocks noGrp="1" noChangeArrowheads="1"/>
          </p:cNvSpPr>
          <p:nvPr>
            <p:ph type="sldNum" sz="quarter" idx="12"/>
          </p:nvPr>
        </p:nvSpPr>
        <p:spPr>
          <a:ln/>
        </p:spPr>
        <p:txBody>
          <a:bodyPr/>
          <a:lstStyle>
            <a:lvl1pPr>
              <a:defRPr/>
            </a:lvl1pPr>
          </a:lstStyle>
          <a:p>
            <a:pPr>
              <a:defRPr/>
            </a:pPr>
            <a:fld id="{CEF5CEC1-4193-3F45-B306-303FCDEFC6B5}" type="slidenum">
              <a:rPr lang="en-US" altLang="en-US"/>
              <a:pPr>
                <a:defRPr/>
              </a:pPr>
              <a:t>‹#›</a:t>
            </a:fld>
            <a:endParaRPr lang="en-US" altLang="en-US"/>
          </a:p>
        </p:txBody>
      </p:sp>
    </p:spTree>
    <p:extLst>
      <p:ext uri="{BB962C8B-B14F-4D97-AF65-F5344CB8AC3E}">
        <p14:creationId xmlns:p14="http://schemas.microsoft.com/office/powerpoint/2010/main" val="1129116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19111ED2-4651-6EF6-453A-43ECF833DC1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5B5728B0-F668-A68D-A8E6-6489A9F6A1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36E5A5D4-AECD-9F1A-2EF2-0D185B285419}"/>
              </a:ext>
            </a:extLst>
          </p:cNvPr>
          <p:cNvSpPr>
            <a:spLocks noGrp="1" noChangeArrowheads="1"/>
          </p:cNvSpPr>
          <p:nvPr>
            <p:ph type="sldNum" sz="quarter" idx="12"/>
          </p:nvPr>
        </p:nvSpPr>
        <p:spPr>
          <a:ln/>
        </p:spPr>
        <p:txBody>
          <a:bodyPr/>
          <a:lstStyle>
            <a:lvl1pPr>
              <a:defRPr/>
            </a:lvl1pPr>
          </a:lstStyle>
          <a:p>
            <a:pPr>
              <a:defRPr/>
            </a:pPr>
            <a:fld id="{C644AD1D-98B1-6A40-937F-65F6F80349E1}" type="slidenum">
              <a:rPr lang="en-US" altLang="en-US"/>
              <a:pPr>
                <a:defRPr/>
              </a:pPr>
              <a:t>‹#›</a:t>
            </a:fld>
            <a:endParaRPr lang="en-US" altLang="en-US"/>
          </a:p>
        </p:txBody>
      </p:sp>
    </p:spTree>
    <p:extLst>
      <p:ext uri="{BB962C8B-B14F-4D97-AF65-F5344CB8AC3E}">
        <p14:creationId xmlns:p14="http://schemas.microsoft.com/office/powerpoint/2010/main" val="22624861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1313" y="96838"/>
            <a:ext cx="1919287" cy="5999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31863" y="96838"/>
            <a:ext cx="5607050" cy="5999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B3C2C4CC-B07F-2879-61E0-45CF1DA041A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C0C0A911-9866-0347-5D3A-559782D43E2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8AA80736-E93A-904A-D8B5-E30A8C37C5C4}"/>
              </a:ext>
            </a:extLst>
          </p:cNvPr>
          <p:cNvSpPr>
            <a:spLocks noGrp="1" noChangeArrowheads="1"/>
          </p:cNvSpPr>
          <p:nvPr>
            <p:ph type="sldNum" sz="quarter" idx="12"/>
          </p:nvPr>
        </p:nvSpPr>
        <p:spPr>
          <a:ln/>
        </p:spPr>
        <p:txBody>
          <a:bodyPr/>
          <a:lstStyle>
            <a:lvl1pPr>
              <a:defRPr/>
            </a:lvl1pPr>
          </a:lstStyle>
          <a:p>
            <a:pPr>
              <a:defRPr/>
            </a:pPr>
            <a:fld id="{B43B0289-6158-4240-97E0-210F0C83E469}" type="slidenum">
              <a:rPr lang="en-US" altLang="en-US"/>
              <a:pPr>
                <a:defRPr/>
              </a:pPr>
              <a:t>‹#›</a:t>
            </a:fld>
            <a:endParaRPr lang="en-US" altLang="en-US"/>
          </a:p>
        </p:txBody>
      </p:sp>
    </p:spTree>
    <p:extLst>
      <p:ext uri="{BB962C8B-B14F-4D97-AF65-F5344CB8AC3E}">
        <p14:creationId xmlns:p14="http://schemas.microsoft.com/office/powerpoint/2010/main" val="3870707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D7C690C-530E-4360-6E2B-3B36FA32F8F4}"/>
              </a:ext>
            </a:extLst>
          </p:cNvPr>
          <p:cNvSpPr>
            <a:spLocks noGrp="1" noChangeArrowheads="1"/>
          </p:cNvSpPr>
          <p:nvPr>
            <p:ph type="title"/>
          </p:nvPr>
        </p:nvSpPr>
        <p:spPr bwMode="auto">
          <a:xfrm>
            <a:off x="1447800" y="457200"/>
            <a:ext cx="6248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63E530F-34CD-A94C-7A51-7628FA35E1E0}"/>
              </a:ext>
            </a:extLst>
          </p:cNvPr>
          <p:cNvSpPr>
            <a:spLocks noGrp="1" noChangeArrowheads="1"/>
          </p:cNvSpPr>
          <p:nvPr>
            <p:ph type="body" idx="1"/>
          </p:nvPr>
        </p:nvSpPr>
        <p:spPr bwMode="auto">
          <a:xfrm>
            <a:off x="1447800" y="1752600"/>
            <a:ext cx="6248400"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270CB57-C07F-891A-E1FB-1957B5290AE9}"/>
              </a:ext>
            </a:extLst>
          </p:cNvPr>
          <p:cNvSpPr>
            <a:spLocks noGrp="1" noChangeArrowheads="1"/>
          </p:cNvSpPr>
          <p:nvPr>
            <p:ph type="dt" sz="half" idx="2"/>
          </p:nvPr>
        </p:nvSpPr>
        <p:spPr bwMode="auto">
          <a:xfrm>
            <a:off x="1447800" y="6245225"/>
            <a:ext cx="1600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mn-lt"/>
                <a:ea typeface="+mn-ea"/>
                <a:cs typeface="+mn-cs"/>
              </a:defRPr>
            </a:lvl1pPr>
          </a:lstStyle>
          <a:p>
            <a:pPr>
              <a:defRPr/>
            </a:pPr>
            <a:endParaRPr lang="en-US"/>
          </a:p>
        </p:txBody>
      </p:sp>
      <p:sp>
        <p:nvSpPr>
          <p:cNvPr id="1029" name="Rectangle 5">
            <a:extLst>
              <a:ext uri="{FF2B5EF4-FFF2-40B4-BE49-F238E27FC236}">
                <a16:creationId xmlns:a16="http://schemas.microsoft.com/office/drawing/2014/main" id="{D94A32B4-2BA2-247F-B156-793B3D45563C}"/>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a:latin typeface="+mn-lt"/>
                <a:ea typeface="+mn-ea"/>
                <a:cs typeface="+mn-cs"/>
              </a:defRPr>
            </a:lvl1pPr>
          </a:lstStyle>
          <a:p>
            <a:pPr>
              <a:defRPr/>
            </a:pPr>
            <a:endParaRPr lang="en-US"/>
          </a:p>
        </p:txBody>
      </p:sp>
      <p:sp>
        <p:nvSpPr>
          <p:cNvPr id="1030" name="Rectangle 6">
            <a:extLst>
              <a:ext uri="{FF2B5EF4-FFF2-40B4-BE49-F238E27FC236}">
                <a16:creationId xmlns:a16="http://schemas.microsoft.com/office/drawing/2014/main" id="{BDD1DD3F-734B-EF80-EFBF-066952D5F86A}"/>
              </a:ext>
            </a:extLst>
          </p:cNvPr>
          <p:cNvSpPr>
            <a:spLocks noGrp="1" noChangeArrowheads="1"/>
          </p:cNvSpPr>
          <p:nvPr>
            <p:ph type="sldNum" sz="quarter" idx="4"/>
          </p:nvPr>
        </p:nvSpPr>
        <p:spPr bwMode="auto">
          <a:xfrm>
            <a:off x="6096000" y="6245225"/>
            <a:ext cx="16224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rebuchet MS" panose="020B0703020202090204" pitchFamily="34" charset="0"/>
              </a:defRPr>
            </a:lvl1pPr>
          </a:lstStyle>
          <a:p>
            <a:pPr>
              <a:defRPr/>
            </a:pPr>
            <a:fld id="{340C5924-5D0A-B543-ACC4-3054A5AC9E7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760" r:id="rId1"/>
    <p:sldLayoutId id="2147484740" r:id="rId2"/>
    <p:sldLayoutId id="2147484741" r:id="rId3"/>
    <p:sldLayoutId id="2147484742" r:id="rId4"/>
    <p:sldLayoutId id="2147484743" r:id="rId5"/>
    <p:sldLayoutId id="2147484744" r:id="rId6"/>
    <p:sldLayoutId id="2147484745" r:id="rId7"/>
    <p:sldLayoutId id="2147484746" r:id="rId8"/>
    <p:sldLayoutId id="2147484747" r:id="rId9"/>
    <p:sldLayoutId id="2147484748" r:id="rId10"/>
    <p:sldLayoutId id="2147484749" r:id="rId11"/>
  </p:sldLayoutIdLst>
  <p:txStyles>
    <p:titleStyle>
      <a:lvl1pPr algn="ctr"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2"/>
          </a:solidFill>
          <a:latin typeface="Trebuchet MS" pitchFamily="34"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Trebuchet MS" pitchFamily="34"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Trebuchet MS" pitchFamily="34"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Trebuchet MS" pitchFamily="34" charset="0"/>
          <a:ea typeface="ＭＳ Ｐゴシック" charset="0"/>
          <a:cs typeface="ＭＳ Ｐゴシック" charset="0"/>
        </a:defRPr>
      </a:lvl5pPr>
      <a:lvl6pPr marL="457200" algn="ctr" rtl="0" fontAlgn="base">
        <a:spcBef>
          <a:spcPct val="0"/>
        </a:spcBef>
        <a:spcAft>
          <a:spcPct val="0"/>
        </a:spcAft>
        <a:defRPr sz="4000">
          <a:solidFill>
            <a:schemeClr val="tx2"/>
          </a:solidFill>
          <a:latin typeface="Trebuchet MS" pitchFamily="34" charset="0"/>
        </a:defRPr>
      </a:lvl6pPr>
      <a:lvl7pPr marL="914400" algn="ctr" rtl="0" fontAlgn="base">
        <a:spcBef>
          <a:spcPct val="0"/>
        </a:spcBef>
        <a:spcAft>
          <a:spcPct val="0"/>
        </a:spcAft>
        <a:defRPr sz="4000">
          <a:solidFill>
            <a:schemeClr val="tx2"/>
          </a:solidFill>
          <a:latin typeface="Trebuchet MS" pitchFamily="34" charset="0"/>
        </a:defRPr>
      </a:lvl7pPr>
      <a:lvl8pPr marL="1371600" algn="ctr" rtl="0" fontAlgn="base">
        <a:spcBef>
          <a:spcPct val="0"/>
        </a:spcBef>
        <a:spcAft>
          <a:spcPct val="0"/>
        </a:spcAft>
        <a:defRPr sz="4000">
          <a:solidFill>
            <a:schemeClr val="tx2"/>
          </a:solidFill>
          <a:latin typeface="Trebuchet MS" pitchFamily="34" charset="0"/>
        </a:defRPr>
      </a:lvl8pPr>
      <a:lvl9pPr marL="1828800" algn="ctr" rtl="0" fontAlgn="base">
        <a:spcBef>
          <a:spcPct val="0"/>
        </a:spcBef>
        <a:spcAft>
          <a:spcPct val="0"/>
        </a:spcAft>
        <a:defRPr sz="4000">
          <a:solidFill>
            <a:schemeClr val="tx2"/>
          </a:solidFill>
          <a:latin typeface="Trebuchet MS"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D78C59D0-D9D9-822A-7768-2A3EEC9C96D8}"/>
              </a:ext>
            </a:extLst>
          </p:cNvPr>
          <p:cNvSpPr>
            <a:spLocks noChangeArrowheads="1"/>
          </p:cNvSpPr>
          <p:nvPr/>
        </p:nvSpPr>
        <p:spPr bwMode="auto">
          <a:xfrm>
            <a:off x="0" y="1377950"/>
            <a:ext cx="2133600" cy="101600"/>
          </a:xfrm>
          <a:prstGeom prst="rect">
            <a:avLst/>
          </a:prstGeom>
          <a:solidFill>
            <a:schemeClr val="accent2"/>
          </a:solidFill>
          <a:ln>
            <a:noFill/>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altLang="en-US">
              <a:latin typeface="Times New Roman" charset="0"/>
            </a:endParaRPr>
          </a:p>
        </p:txBody>
      </p:sp>
      <p:sp>
        <p:nvSpPr>
          <p:cNvPr id="13315" name="Rectangle 3">
            <a:extLst>
              <a:ext uri="{FF2B5EF4-FFF2-40B4-BE49-F238E27FC236}">
                <a16:creationId xmlns:a16="http://schemas.microsoft.com/office/drawing/2014/main" id="{14851019-4200-A3B8-DCF2-DAB41096C15D}"/>
              </a:ext>
            </a:extLst>
          </p:cNvPr>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a:noFill/>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endParaRPr lang="en-US" altLang="en-US">
              <a:latin typeface="Times New Roman" charset="0"/>
            </a:endParaRPr>
          </a:p>
        </p:txBody>
      </p:sp>
      <p:sp>
        <p:nvSpPr>
          <p:cNvPr id="13316" name="Rectangle 4">
            <a:extLst>
              <a:ext uri="{FF2B5EF4-FFF2-40B4-BE49-F238E27FC236}">
                <a16:creationId xmlns:a16="http://schemas.microsoft.com/office/drawing/2014/main" id="{820620EC-9D64-F633-0225-21851182BFB8}"/>
              </a:ext>
            </a:extLst>
          </p:cNvPr>
          <p:cNvSpPr>
            <a:spLocks noGrp="1" noChangeArrowheads="1"/>
          </p:cNvSpPr>
          <p:nvPr>
            <p:ph type="title"/>
          </p:nvPr>
        </p:nvSpPr>
        <p:spPr bwMode="auto">
          <a:xfrm>
            <a:off x="931863" y="96838"/>
            <a:ext cx="71580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3317" name="Rectangle 5">
            <a:extLst>
              <a:ext uri="{FF2B5EF4-FFF2-40B4-BE49-F238E27FC236}">
                <a16:creationId xmlns:a16="http://schemas.microsoft.com/office/drawing/2014/main" id="{B6E56925-5AF8-9034-D683-E3635B6EA033}"/>
              </a:ext>
            </a:extLst>
          </p:cNvPr>
          <p:cNvSpPr>
            <a:spLocks noGrp="1" noChangeArrowheads="1"/>
          </p:cNvSpPr>
          <p:nvPr>
            <p:ph type="body" idx="1"/>
          </p:nvPr>
        </p:nvSpPr>
        <p:spPr bwMode="auto">
          <a:xfrm>
            <a:off x="949325" y="1981200"/>
            <a:ext cx="7661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2230" name="Rectangle 6">
            <a:extLst>
              <a:ext uri="{FF2B5EF4-FFF2-40B4-BE49-F238E27FC236}">
                <a16:creationId xmlns:a16="http://schemas.microsoft.com/office/drawing/2014/main" id="{4E79E124-1005-B2D3-D453-661AE0DF4B22}"/>
              </a:ext>
            </a:extLst>
          </p:cNvPr>
          <p:cNvSpPr>
            <a:spLocks noGrp="1" noChangeArrowheads="1"/>
          </p:cNvSpPr>
          <p:nvPr>
            <p:ph type="dt" sz="half" idx="2"/>
          </p:nvPr>
        </p:nvSpPr>
        <p:spPr bwMode="auto">
          <a:xfrm>
            <a:off x="94615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ea typeface="+mn-ea"/>
                <a:cs typeface="+mn-cs"/>
              </a:defRPr>
            </a:lvl1pPr>
          </a:lstStyle>
          <a:p>
            <a:pPr>
              <a:defRPr/>
            </a:pPr>
            <a:endParaRPr lang="en-US"/>
          </a:p>
        </p:txBody>
      </p:sp>
      <p:sp>
        <p:nvSpPr>
          <p:cNvPr id="52231" name="Rectangle 7">
            <a:extLst>
              <a:ext uri="{FF2B5EF4-FFF2-40B4-BE49-F238E27FC236}">
                <a16:creationId xmlns:a16="http://schemas.microsoft.com/office/drawing/2014/main" id="{A93D5114-EC14-E86F-8872-CCA6D41047AE}"/>
              </a:ext>
            </a:extLst>
          </p:cNvPr>
          <p:cNvSpPr>
            <a:spLocks noGrp="1" noChangeArrowheads="1"/>
          </p:cNvSpPr>
          <p:nvPr>
            <p:ph type="ftr" sz="quarter" idx="3"/>
          </p:nvPr>
        </p:nvSpPr>
        <p:spPr bwMode="auto">
          <a:xfrm>
            <a:off x="3352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ea typeface="+mn-ea"/>
                <a:cs typeface="+mn-cs"/>
              </a:defRPr>
            </a:lvl1pPr>
          </a:lstStyle>
          <a:p>
            <a:pPr>
              <a:defRPr/>
            </a:pPr>
            <a:endParaRPr lang="en-US"/>
          </a:p>
        </p:txBody>
      </p:sp>
      <p:sp>
        <p:nvSpPr>
          <p:cNvPr id="52232" name="Rectangle 8">
            <a:extLst>
              <a:ext uri="{FF2B5EF4-FFF2-40B4-BE49-F238E27FC236}">
                <a16:creationId xmlns:a16="http://schemas.microsoft.com/office/drawing/2014/main" id="{873621D9-9B83-E8EF-5BFE-92C58DC02387}"/>
              </a:ext>
            </a:extLst>
          </p:cNvPr>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4921D2D3-3F64-744C-8DA7-09898B66889B}" type="slidenum">
              <a:rPr lang="en-US" altLang="en-US"/>
              <a:pPr>
                <a:defRPr/>
              </a:pPr>
              <a:t>‹#›</a:t>
            </a:fld>
            <a:endParaRPr lang="en-US" altLang="en-US"/>
          </a:p>
        </p:txBody>
      </p:sp>
      <p:sp>
        <p:nvSpPr>
          <p:cNvPr id="13321" name="Freeform 9">
            <a:extLst>
              <a:ext uri="{FF2B5EF4-FFF2-40B4-BE49-F238E27FC236}">
                <a16:creationId xmlns:a16="http://schemas.microsoft.com/office/drawing/2014/main" id="{D015F8AE-F521-7BC5-AE87-3F1C70040A25}"/>
              </a:ext>
            </a:extLst>
          </p:cNvPr>
          <p:cNvSpPr>
            <a:spLocks noChangeArrowheads="1"/>
          </p:cNvSpPr>
          <p:nvPr/>
        </p:nvSpPr>
        <p:spPr bwMode="auto">
          <a:xfrm>
            <a:off x="838200" y="561975"/>
            <a:ext cx="152400" cy="1066800"/>
          </a:xfrm>
          <a:custGeom>
            <a:avLst/>
            <a:gdLst>
              <a:gd name="T0" fmla="*/ 2147483646 w 1000"/>
              <a:gd name="T1" fmla="*/ 2147483646 h 1000"/>
              <a:gd name="T2" fmla="*/ 0 w 1000"/>
              <a:gd name="T3" fmla="*/ 2147483646 h 1000"/>
              <a:gd name="T4" fmla="*/ 0 w 1000"/>
              <a:gd name="T5" fmla="*/ 0 h 1000"/>
              <a:gd name="T6" fmla="*/ 2147483646 w 1000"/>
              <a:gd name="T7" fmla="*/ 0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22" name="Freeform 10">
            <a:extLst>
              <a:ext uri="{FF2B5EF4-FFF2-40B4-BE49-F238E27FC236}">
                <a16:creationId xmlns:a16="http://schemas.microsoft.com/office/drawing/2014/main" id="{EC295E61-10F4-82A1-B3DF-507A5CBD4984}"/>
              </a:ext>
            </a:extLst>
          </p:cNvPr>
          <p:cNvSpPr>
            <a:spLocks noChangeArrowheads="1"/>
          </p:cNvSpPr>
          <p:nvPr/>
        </p:nvSpPr>
        <p:spPr bwMode="auto">
          <a:xfrm>
            <a:off x="8262938" y="269875"/>
            <a:ext cx="152400" cy="1073150"/>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4761" r:id="rId1"/>
    <p:sldLayoutId id="2147484750" r:id="rId2"/>
    <p:sldLayoutId id="2147484751" r:id="rId3"/>
    <p:sldLayoutId id="2147484752" r:id="rId4"/>
    <p:sldLayoutId id="2147484753" r:id="rId5"/>
    <p:sldLayoutId id="2147484754" r:id="rId6"/>
    <p:sldLayoutId id="2147484755" r:id="rId7"/>
    <p:sldLayoutId id="2147484756" r:id="rId8"/>
    <p:sldLayoutId id="2147484757" r:id="rId9"/>
    <p:sldLayoutId id="2147484758" r:id="rId10"/>
    <p:sldLayoutId id="2147484759" r:id="rId11"/>
  </p:sldLayoutIdLst>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itchFamily="2" charset="2"/>
        <a:buChar char="n"/>
        <a:defRPr sz="3200">
          <a:solidFill>
            <a:schemeClr val="tx1"/>
          </a:solidFill>
          <a:latin typeface="+mn-lt"/>
          <a:ea typeface="ＭＳ Ｐゴシック" charset="0"/>
          <a:cs typeface="ＭＳ Ｐゴシック" charset="0"/>
        </a:defRPr>
      </a:lvl1pPr>
      <a:lvl2pPr marL="889000" indent="-439738" algn="l" rtl="0" eaLnBrk="0" fontAlgn="base" hangingPunct="0">
        <a:spcBef>
          <a:spcPct val="20000"/>
        </a:spcBef>
        <a:spcAft>
          <a:spcPct val="0"/>
        </a:spcAft>
        <a:buClr>
          <a:schemeClr val="hlink"/>
        </a:buClr>
        <a:buSzPct val="65000"/>
        <a:buFont typeface="Wingdings" pitchFamily="2" charset="2"/>
        <a:buChar char="¡"/>
        <a:defRPr sz="2800">
          <a:solidFill>
            <a:schemeClr val="tx1"/>
          </a:solidFill>
          <a:latin typeface="+mn-lt"/>
          <a:ea typeface="ＭＳ Ｐゴシック" charset="0"/>
        </a:defRPr>
      </a:lvl2pPr>
      <a:lvl3pPr marL="1293813" indent="-403225" algn="l" rtl="0" eaLnBrk="0" fontAlgn="base" hangingPunct="0">
        <a:spcBef>
          <a:spcPct val="20000"/>
        </a:spcBef>
        <a:spcAft>
          <a:spcPct val="0"/>
        </a:spcAft>
        <a:buClr>
          <a:schemeClr val="accent1"/>
        </a:buClr>
        <a:buSzPct val="70000"/>
        <a:buFont typeface="Wingdings" pitchFamily="2" charset="2"/>
        <a:buChar char="n"/>
        <a:defRPr sz="2400">
          <a:solidFill>
            <a:schemeClr val="tx1"/>
          </a:solidFill>
          <a:latin typeface="+mn-lt"/>
          <a:ea typeface="ＭＳ Ｐゴシック" charset="0"/>
        </a:defRPr>
      </a:lvl3pPr>
      <a:lvl4pPr marL="1681163" indent="-385763" algn="l" rtl="0" eaLnBrk="0" fontAlgn="base" hangingPunct="0">
        <a:spcBef>
          <a:spcPct val="20000"/>
        </a:spcBef>
        <a:spcAft>
          <a:spcPct val="0"/>
        </a:spcAft>
        <a:buClr>
          <a:schemeClr val="hlink"/>
        </a:buClr>
        <a:buSzPct val="75000"/>
        <a:buFont typeface="Wingdings" pitchFamily="2" charset="2"/>
        <a:buChar char="¡"/>
        <a:defRPr sz="2000">
          <a:solidFill>
            <a:schemeClr val="tx1"/>
          </a:solidFill>
          <a:latin typeface="+mn-lt"/>
          <a:ea typeface="ＭＳ Ｐゴシック" charset="0"/>
        </a:defRPr>
      </a:lvl4pPr>
      <a:lvl5pPr marL="2070100" indent="-387350" algn="l" rtl="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mn-lt"/>
          <a:ea typeface="ＭＳ Ｐゴシック" charset="0"/>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ED20EF71-239F-CD47-57F6-6E059761B2A3}"/>
              </a:ext>
            </a:extLst>
          </p:cNvPr>
          <p:cNvSpPr>
            <a:spLocks noGrp="1" noChangeArrowheads="1"/>
          </p:cNvSpPr>
          <p:nvPr>
            <p:ph type="ctrTitle"/>
          </p:nvPr>
        </p:nvSpPr>
        <p:spPr>
          <a:xfrm>
            <a:off x="2743200" y="990600"/>
            <a:ext cx="5105400" cy="2133600"/>
          </a:xfrm>
        </p:spPr>
        <p:txBody>
          <a:bodyPr/>
          <a:lstStyle/>
          <a:p>
            <a:pPr eaLnBrk="1" hangingPunct="1"/>
            <a:r>
              <a:rPr lang="en-US" altLang="en-US" sz="3200">
                <a:ea typeface="ＭＳ Ｐゴシック" panose="020B0600070205080204" pitchFamily="34" charset="-128"/>
              </a:rPr>
              <a:t>Chapters 2, 3, &amp; 4: Legal and regulatory foundations </a:t>
            </a:r>
            <a:endParaRPr lang="en-US" altLang="en-US" sz="3600">
              <a:ea typeface="ＭＳ Ｐゴシック" panose="020B0600070205080204" pitchFamily="34" charset="-128"/>
            </a:endParaRPr>
          </a:p>
        </p:txBody>
      </p:sp>
      <p:sp>
        <p:nvSpPr>
          <p:cNvPr id="27650" name="Rectangle 3">
            <a:extLst>
              <a:ext uri="{FF2B5EF4-FFF2-40B4-BE49-F238E27FC236}">
                <a16:creationId xmlns:a16="http://schemas.microsoft.com/office/drawing/2014/main" id="{55D6D5E0-038E-C044-E173-D0524EAB15B0}"/>
              </a:ext>
            </a:extLst>
          </p:cNvPr>
          <p:cNvSpPr>
            <a:spLocks noGrp="1" noChangeArrowheads="1"/>
          </p:cNvSpPr>
          <p:nvPr>
            <p:ph type="subTitle" idx="1"/>
          </p:nvPr>
        </p:nvSpPr>
        <p:spPr>
          <a:xfrm>
            <a:off x="2286000" y="3581400"/>
            <a:ext cx="6400800" cy="1905000"/>
          </a:xfrm>
        </p:spPr>
        <p:txBody>
          <a:bodyPr/>
          <a:lstStyle/>
          <a:p>
            <a:pPr eaLnBrk="1" hangingPunct="1">
              <a:lnSpc>
                <a:spcPct val="90000"/>
              </a:lnSpc>
            </a:pPr>
            <a:r>
              <a:rPr lang="en-US" altLang="en-US" sz="2400" i="1">
                <a:ea typeface="ＭＳ Ｐゴシック" panose="020B0600070205080204" pitchFamily="34" charset="-128"/>
              </a:rPr>
              <a:t>Real Estate Principles: A Value Approach</a:t>
            </a:r>
          </a:p>
          <a:p>
            <a:pPr eaLnBrk="1" hangingPunct="1">
              <a:lnSpc>
                <a:spcPct val="90000"/>
              </a:lnSpc>
            </a:pPr>
            <a:r>
              <a:rPr lang="en-US" altLang="en-US" sz="2400">
                <a:ea typeface="ＭＳ Ｐゴシック" panose="020B0600070205080204" pitchFamily="34" charset="-128"/>
              </a:rPr>
              <a:t>Ling and Archer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9D5083F9-1C99-73D6-445C-73AC52FA167F}"/>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Outline</a:t>
            </a:r>
          </a:p>
        </p:txBody>
      </p:sp>
      <p:sp>
        <p:nvSpPr>
          <p:cNvPr id="29698" name="Rectangle 3">
            <a:extLst>
              <a:ext uri="{FF2B5EF4-FFF2-40B4-BE49-F238E27FC236}">
                <a16:creationId xmlns:a16="http://schemas.microsoft.com/office/drawing/2014/main" id="{F99C71C8-31EB-3AE0-99E3-FD961BF918A6}"/>
              </a:ext>
            </a:extLst>
          </p:cNvPr>
          <p:cNvSpPr>
            <a:spLocks noGrp="1" noChangeArrowheads="1"/>
          </p:cNvSpPr>
          <p:nvPr>
            <p:ph type="body" idx="1"/>
          </p:nvPr>
        </p:nvSpPr>
        <p:spPr/>
        <p:txBody>
          <a:bodyPr/>
          <a:lstStyle/>
          <a:p>
            <a:pPr eaLnBrk="1" hangingPunct="1"/>
            <a:r>
              <a:rPr lang="en-US" altLang="en-US">
                <a:ea typeface="ＭＳ Ｐゴシック" panose="020B0600070205080204" pitchFamily="34" charset="-128"/>
              </a:rPr>
              <a:t>RE as rights</a:t>
            </a:r>
          </a:p>
          <a:p>
            <a:pPr eaLnBrk="1" hangingPunct="1"/>
            <a:r>
              <a:rPr lang="en-US" altLang="en-US">
                <a:ea typeface="ＭＳ Ｐゴシック" panose="020B0600070205080204" pitchFamily="34" charset="-128"/>
              </a:rPr>
              <a:t>Deeds</a:t>
            </a:r>
          </a:p>
          <a:p>
            <a:pPr eaLnBrk="1" hangingPunct="1"/>
            <a:r>
              <a:rPr lang="en-US" altLang="en-US">
                <a:ea typeface="ＭＳ Ｐゴシック" panose="020B0600070205080204" pitchFamily="34" charset="-128"/>
              </a:rPr>
              <a:t>Public (county) records</a:t>
            </a:r>
          </a:p>
          <a:p>
            <a:pPr eaLnBrk="1" hangingPunct="1"/>
            <a:r>
              <a:rPr lang="en-US" altLang="en-US">
                <a:ea typeface="ＭＳ Ｐゴシック" panose="020B0600070205080204" pitchFamily="34" charset="-128"/>
              </a:rPr>
              <a:t>Co-ownership</a:t>
            </a:r>
          </a:p>
          <a:p>
            <a:pPr eaLnBrk="1" hangingPunct="1"/>
            <a:r>
              <a:rPr lang="en-US" altLang="en-US">
                <a:ea typeface="ＭＳ Ｐゴシック" panose="020B0600070205080204" pitchFamily="34" charset="-128"/>
              </a:rPr>
              <a:t>Land use regulations</a:t>
            </a:r>
          </a:p>
          <a:p>
            <a:pPr eaLnBrk="1" hangingPunct="1"/>
            <a:r>
              <a:rPr lang="en-US" altLang="en-US">
                <a:ea typeface="ＭＳ Ｐゴシック" panose="020B0600070205080204" pitchFamily="34" charset="-128"/>
              </a:rPr>
              <a:t>Property taxes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349CCCE5-7BC6-3FE7-1F87-5F78C2DD19F5}"/>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A few words before we begin...</a:t>
            </a:r>
          </a:p>
        </p:txBody>
      </p:sp>
      <p:sp>
        <p:nvSpPr>
          <p:cNvPr id="30722" name="Rectangle 3">
            <a:extLst>
              <a:ext uri="{FF2B5EF4-FFF2-40B4-BE49-F238E27FC236}">
                <a16:creationId xmlns:a16="http://schemas.microsoft.com/office/drawing/2014/main" id="{56168CE3-2190-F75A-E280-2FFB66CB24A8}"/>
              </a:ext>
            </a:extLst>
          </p:cNvPr>
          <p:cNvSpPr>
            <a:spLocks noGrp="1" noChangeArrowheads="1"/>
          </p:cNvSpPr>
          <p:nvPr>
            <p:ph type="body" idx="1"/>
          </p:nvPr>
        </p:nvSpPr>
        <p:spPr/>
        <p:txBody>
          <a:bodyPr/>
          <a:lstStyle/>
          <a:p>
            <a:pPr eaLnBrk="1" hangingPunct="1">
              <a:lnSpc>
                <a:spcPct val="90000"/>
              </a:lnSpc>
            </a:pPr>
            <a:r>
              <a:rPr lang="en-US" altLang="en-US">
                <a:ea typeface="ＭＳ Ｐゴシック" panose="020B0600070205080204" pitchFamily="34" charset="-128"/>
              </a:rPr>
              <a:t>This is not a course about RE law.  So, we combine the 3 chapters together.</a:t>
            </a:r>
          </a:p>
          <a:p>
            <a:pPr eaLnBrk="1" hangingPunct="1">
              <a:lnSpc>
                <a:spcPct val="90000"/>
              </a:lnSpc>
            </a:pPr>
            <a:r>
              <a:rPr lang="en-US" altLang="en-US">
                <a:ea typeface="ＭＳ Ｐゴシック" panose="020B0600070205080204" pitchFamily="34" charset="-128"/>
              </a:rPr>
              <a:t>We only address the most important aspects of RE legal concepts here.</a:t>
            </a:r>
          </a:p>
          <a:p>
            <a:pPr eaLnBrk="1" hangingPunct="1">
              <a:lnSpc>
                <a:spcPct val="90000"/>
              </a:lnSpc>
            </a:pPr>
            <a:r>
              <a:rPr lang="en-US" altLang="en-US">
                <a:ea typeface="ＭＳ Ｐゴシック" panose="020B0600070205080204" pitchFamily="34" charset="-128"/>
              </a:rPr>
              <a:t>Additional legal terms and concepts will show up in later chapters on a need-to-know basis.</a:t>
            </a:r>
          </a:p>
          <a:p>
            <a:pPr eaLnBrk="1" hangingPunct="1">
              <a:lnSpc>
                <a:spcPct val="90000"/>
              </a:lnSpc>
            </a:pPr>
            <a:r>
              <a:rPr lang="en-US" altLang="en-US">
                <a:ea typeface="ＭＳ Ｐゴシック" panose="020B0600070205080204" pitchFamily="34" charset="-128"/>
              </a:rPr>
              <a:t>Read the three chapters for more info.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2DFC4D4E-6601-1D80-0D40-7C6286BB923C}"/>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RE as rights</a:t>
            </a:r>
          </a:p>
        </p:txBody>
      </p:sp>
      <p:sp>
        <p:nvSpPr>
          <p:cNvPr id="31746" name="Rectangle 3">
            <a:extLst>
              <a:ext uri="{FF2B5EF4-FFF2-40B4-BE49-F238E27FC236}">
                <a16:creationId xmlns:a16="http://schemas.microsoft.com/office/drawing/2014/main" id="{82D4AB08-5FDE-C034-9063-D215F5C9B686}"/>
              </a:ext>
            </a:extLst>
          </p:cNvPr>
          <p:cNvSpPr>
            <a:spLocks noGrp="1" noChangeArrowheads="1"/>
          </p:cNvSpPr>
          <p:nvPr>
            <p:ph type="body" idx="1"/>
          </p:nvPr>
        </p:nvSpPr>
        <p:spPr/>
        <p:txBody>
          <a:bodyPr/>
          <a:lstStyle/>
          <a:p>
            <a:pPr eaLnBrk="1" hangingPunct="1">
              <a:lnSpc>
                <a:spcPct val="80000"/>
              </a:lnSpc>
            </a:pPr>
            <a:r>
              <a:rPr lang="en-US" altLang="en-US" sz="2800" dirty="0">
                <a:ea typeface="ＭＳ Ｐゴシック" panose="020B0600070205080204" pitchFamily="34" charset="-128"/>
              </a:rPr>
              <a:t>Real estate (real property) is rights to land and its permanent structures.  These rights are referred to as interests.  This bundle of rights (interests) may include (1) exclusive possession, (2) use (enjoyment), and (3) disposition.  The value of real estate tends to vary with the completeness of the interest.</a:t>
            </a:r>
          </a:p>
          <a:p>
            <a:pPr eaLnBrk="1" hangingPunct="1">
              <a:lnSpc>
                <a:spcPct val="80000"/>
              </a:lnSpc>
            </a:pPr>
            <a:r>
              <a:rPr lang="en-US" altLang="en-US" sz="2800" dirty="0">
                <a:ea typeface="ＭＳ Ｐゴシック" panose="020B0600070205080204" pitchFamily="34" charset="-128"/>
              </a:rPr>
              <a:t>Rights are non-revocable, enduring claims or demands that our government is obligated to enforce so long as the owner does not abandon or neglect the property..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42A50D01-8F12-9E77-2D5E-5D6F2D8668E4}"/>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An example</a:t>
            </a:r>
          </a:p>
        </p:txBody>
      </p:sp>
      <p:sp>
        <p:nvSpPr>
          <p:cNvPr id="32770" name="Rectangle 3">
            <a:extLst>
              <a:ext uri="{FF2B5EF4-FFF2-40B4-BE49-F238E27FC236}">
                <a16:creationId xmlns:a16="http://schemas.microsoft.com/office/drawing/2014/main" id="{FE059E96-8EBE-67FB-6B77-A1533123CF18}"/>
              </a:ext>
            </a:extLst>
          </p:cNvPr>
          <p:cNvSpPr>
            <a:spLocks noGrp="1" noChangeArrowheads="1"/>
          </p:cNvSpPr>
          <p:nvPr>
            <p:ph type="body" idx="1"/>
          </p:nvPr>
        </p:nvSpPr>
        <p:spPr/>
        <p:txBody>
          <a:bodyPr/>
          <a:lstStyle/>
          <a:p>
            <a:pPr eaLnBrk="1" hangingPunct="1">
              <a:lnSpc>
                <a:spcPct val="90000"/>
              </a:lnSpc>
            </a:pPr>
            <a:r>
              <a:rPr lang="en-US" altLang="en-US" sz="2400" dirty="0">
                <a:ea typeface="ＭＳ Ｐゴシック" panose="020B0600070205080204" pitchFamily="34" charset="-128"/>
              </a:rPr>
              <a:t>Suppose that you own a building lot with posting signs in Homer, Alaska.  A homeless person put a tent on your </a:t>
            </a:r>
            <a:r>
              <a:rPr lang="en-US" altLang="en-US" sz="2400">
                <a:ea typeface="ＭＳ Ｐゴシック" panose="020B0600070205080204" pitchFamily="34" charset="-128"/>
              </a:rPr>
              <a:t>land recently.  </a:t>
            </a:r>
            <a:r>
              <a:rPr lang="en-US" altLang="en-US" sz="2400" dirty="0">
                <a:ea typeface="ＭＳ Ｐゴシック" panose="020B0600070205080204" pitchFamily="34" charset="-128"/>
              </a:rPr>
              <a:t>Because you have rights to this lot, you can expect law enforcement to try to reclaim it once law enforcement is notified about this violation of rights.  These rights are </a:t>
            </a:r>
            <a:r>
              <a:rPr lang="en-US" altLang="en-US" sz="2400" i="1" dirty="0">
                <a:ea typeface="ＭＳ Ｐゴシック" panose="020B0600070205080204" pitchFamily="34" charset="-128"/>
              </a:rPr>
              <a:t>non-revocable</a:t>
            </a:r>
            <a:r>
              <a:rPr lang="en-US" altLang="en-US" sz="2400" dirty="0">
                <a:ea typeface="ＭＳ Ｐゴシック" panose="020B0600070205080204" pitchFamily="34" charset="-128"/>
              </a:rPr>
              <a:t> in the sense that they cannot be canceled, ignored, or lessened by any other private citizen.  These rights are </a:t>
            </a:r>
            <a:r>
              <a:rPr lang="en-US" altLang="en-US" sz="2400" i="1" dirty="0">
                <a:ea typeface="ＭＳ Ｐゴシック" panose="020B0600070205080204" pitchFamily="34" charset="-128"/>
              </a:rPr>
              <a:t>enduring </a:t>
            </a:r>
            <a:r>
              <a:rPr lang="en-US" altLang="en-US" sz="2400" dirty="0">
                <a:ea typeface="ＭＳ Ｐゴシック" panose="020B0600070205080204" pitchFamily="34" charset="-128"/>
              </a:rPr>
              <a:t>and do not fade away with time.  The </a:t>
            </a:r>
            <a:r>
              <a:rPr lang="en-US" altLang="en-US" sz="2400" i="1" dirty="0">
                <a:ea typeface="ＭＳ Ｐゴシック" panose="020B0600070205080204" pitchFamily="34" charset="-128"/>
              </a:rPr>
              <a:t>government is obligated</a:t>
            </a:r>
            <a:r>
              <a:rPr lang="en-US" altLang="en-US" sz="2400" dirty="0">
                <a:ea typeface="ＭＳ Ｐゴシック" panose="020B0600070205080204" pitchFamily="34" charset="-128"/>
              </a:rPr>
              <a:t> to defend these rights for subsequent generations of yours as well.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CC28480A-31F9-0F9B-BB3F-A83A34AF2149}"/>
              </a:ext>
            </a:extLst>
          </p:cNvPr>
          <p:cNvSpPr>
            <a:spLocks noGrp="1" noChangeArrowheads="1"/>
          </p:cNvSpPr>
          <p:nvPr>
            <p:ph type="title"/>
          </p:nvPr>
        </p:nvSpPr>
        <p:spPr/>
        <p:txBody>
          <a:bodyPr/>
          <a:lstStyle/>
          <a:p>
            <a:r>
              <a:rPr lang="en-US" altLang="en-US">
                <a:ea typeface="ＭＳ Ｐゴシック" panose="020B0600070205080204" pitchFamily="34" charset="-128"/>
              </a:rPr>
              <a:t>Defiant trespassing</a:t>
            </a:r>
          </a:p>
        </p:txBody>
      </p:sp>
      <p:sp>
        <p:nvSpPr>
          <p:cNvPr id="33794" name="Content Placeholder 2">
            <a:extLst>
              <a:ext uri="{FF2B5EF4-FFF2-40B4-BE49-F238E27FC236}">
                <a16:creationId xmlns:a16="http://schemas.microsoft.com/office/drawing/2014/main" id="{CEC30A29-D473-70C2-FD85-3D32072D4765}"/>
              </a:ext>
            </a:extLst>
          </p:cNvPr>
          <p:cNvSpPr>
            <a:spLocks noGrp="1" noChangeArrowheads="1"/>
          </p:cNvSpPr>
          <p:nvPr>
            <p:ph idx="1"/>
          </p:nvPr>
        </p:nvSpPr>
        <p:spPr/>
        <p:txBody>
          <a:bodyPr/>
          <a:lstStyle/>
          <a:p>
            <a:r>
              <a:rPr lang="en-US" altLang="en-US" sz="2000">
                <a:ea typeface="ＭＳ Ｐゴシック" panose="020B0600070205080204" pitchFamily="34" charset="-128"/>
              </a:rPr>
              <a:t>Defiant trespass occurs when a person not </a:t>
            </a:r>
            <a:r>
              <a:rPr lang="en-US" altLang="en-US" sz="2000">
                <a:solidFill>
                  <a:srgbClr val="FF0000"/>
                </a:solidFill>
                <a:ea typeface="ＭＳ Ｐゴシック" panose="020B0600070205080204" pitchFamily="34" charset="-128"/>
              </a:rPr>
              <a:t>licensed</a:t>
            </a:r>
            <a:r>
              <a:rPr lang="en-US" altLang="en-US" sz="2000">
                <a:ea typeface="ＭＳ Ｐゴシック" panose="020B0600070205080204" pitchFamily="34" charset="-128"/>
              </a:rPr>
              <a:t> or </a:t>
            </a:r>
            <a:r>
              <a:rPr lang="en-US" altLang="en-US" sz="2000">
                <a:solidFill>
                  <a:srgbClr val="FF0000"/>
                </a:solidFill>
                <a:ea typeface="ＭＳ Ｐゴシック" panose="020B0600070205080204" pitchFamily="34" charset="-128"/>
              </a:rPr>
              <a:t>privileged</a:t>
            </a:r>
            <a:r>
              <a:rPr lang="en-US" altLang="en-US" sz="2000">
                <a:ea typeface="ＭＳ Ｐゴシック" panose="020B0600070205080204" pitchFamily="34" charset="-128"/>
              </a:rPr>
              <a:t> to do so, enters or remains in any place as to which </a:t>
            </a:r>
            <a:r>
              <a:rPr lang="en-US" altLang="en-US" sz="2000">
                <a:solidFill>
                  <a:srgbClr val="FF0000"/>
                </a:solidFill>
                <a:ea typeface="ＭＳ Ｐゴシック" panose="020B0600070205080204" pitchFamily="34" charset="-128"/>
              </a:rPr>
              <a:t>notice</a:t>
            </a:r>
            <a:r>
              <a:rPr lang="en-US" altLang="en-US" sz="2000">
                <a:ea typeface="ＭＳ Ｐゴシック" panose="020B0600070205080204" pitchFamily="34" charset="-128"/>
              </a:rPr>
              <a:t> against trespass is clearly provided.</a:t>
            </a:r>
          </a:p>
          <a:p>
            <a:r>
              <a:rPr lang="en-US" altLang="en-US" sz="2000">
                <a:ea typeface="ＭＳ Ｐゴシック" panose="020B0600070205080204" pitchFamily="34" charset="-128"/>
              </a:rPr>
              <a:t>Example of a state law on defiant trespass: in New Jersey, defiant trespass can occur in a property normally open to public if notice against trespass is given by:</a:t>
            </a:r>
          </a:p>
          <a:p>
            <a:r>
              <a:rPr lang="en-US" altLang="en-US" sz="2000">
                <a:ea typeface="ＭＳ Ｐゴシック" panose="020B0600070205080204" pitchFamily="34" charset="-128"/>
              </a:rPr>
              <a:t>a. Actual communication to the actor</a:t>
            </a:r>
          </a:p>
          <a:p>
            <a:r>
              <a:rPr lang="en-US" altLang="en-US" sz="2000">
                <a:ea typeface="ＭＳ Ｐゴシック" panose="020B0600070205080204" pitchFamily="34" charset="-128"/>
              </a:rPr>
              <a:t>b. Posting in a manner prescribed by law or reasonably likely to come to the attention of intruders</a:t>
            </a:r>
          </a:p>
          <a:p>
            <a:r>
              <a:rPr lang="en-US" altLang="en-US" sz="2000">
                <a:ea typeface="ＭＳ Ｐゴシック" panose="020B0600070205080204" pitchFamily="34" charset="-128"/>
              </a:rPr>
              <a:t>c. Fencing or other enclosure manifestly designed to exclude intruders.</a:t>
            </a:r>
          </a:p>
          <a:p>
            <a:endParaRPr lang="en-US" altLang="en-US" sz="2000">
              <a:ea typeface="ＭＳ Ｐゴシック" panose="020B0600070205080204"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95267D32-46E2-1750-BDE9-EE88846D853F}"/>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Estates</a:t>
            </a:r>
          </a:p>
        </p:txBody>
      </p:sp>
      <p:sp>
        <p:nvSpPr>
          <p:cNvPr id="34818" name="Rectangle 3">
            <a:extLst>
              <a:ext uri="{FF2B5EF4-FFF2-40B4-BE49-F238E27FC236}">
                <a16:creationId xmlns:a16="http://schemas.microsoft.com/office/drawing/2014/main" id="{346248DE-F054-0131-8FA0-EADB0E4E8DC6}"/>
              </a:ext>
            </a:extLst>
          </p:cNvPr>
          <p:cNvSpPr>
            <a:spLocks noGrp="1" noChangeArrowheads="1"/>
          </p:cNvSpPr>
          <p:nvPr>
            <p:ph type="body" idx="1"/>
          </p:nvPr>
        </p:nvSpPr>
        <p:spPr/>
        <p:txBody>
          <a:bodyPr/>
          <a:lstStyle/>
          <a:p>
            <a:pPr eaLnBrk="1" hangingPunct="1">
              <a:lnSpc>
                <a:spcPct val="90000"/>
              </a:lnSpc>
            </a:pPr>
            <a:r>
              <a:rPr lang="en-US" altLang="en-US" sz="2800">
                <a:ea typeface="ＭＳ Ｐゴシック" panose="020B0600070205080204" pitchFamily="34" charset="-128"/>
              </a:rPr>
              <a:t>RE interests/rights can be possessory or non-possessory.</a:t>
            </a:r>
          </a:p>
          <a:p>
            <a:pPr eaLnBrk="1" hangingPunct="1">
              <a:lnSpc>
                <a:spcPct val="90000"/>
              </a:lnSpc>
            </a:pPr>
            <a:r>
              <a:rPr lang="en-US" altLang="en-US" sz="2800">
                <a:ea typeface="ＭＳ Ｐゴシック" panose="020B0600070205080204" pitchFamily="34" charset="-128"/>
              </a:rPr>
              <a:t>Interests that include possession are called estates.</a:t>
            </a:r>
          </a:p>
          <a:p>
            <a:pPr eaLnBrk="1" hangingPunct="1">
              <a:lnSpc>
                <a:spcPct val="90000"/>
              </a:lnSpc>
            </a:pPr>
            <a:r>
              <a:rPr lang="en-US" altLang="en-US" sz="2800">
                <a:ea typeface="ＭＳ Ｐゴシック" panose="020B0600070205080204" pitchFamily="34" charset="-128"/>
              </a:rPr>
              <a:t>2 categories: (1) ownership estates or titled interests (</a:t>
            </a:r>
            <a:r>
              <a:rPr lang="en-US" altLang="en-US" sz="2800" i="1">
                <a:ea typeface="ＭＳ Ｐゴシック" panose="020B0600070205080204" pitchFamily="34" charset="-128"/>
              </a:rPr>
              <a:t>freeholds</a:t>
            </a:r>
            <a:r>
              <a:rPr lang="en-US" altLang="en-US" sz="2800">
                <a:ea typeface="ＭＳ Ｐゴシック" panose="020B0600070205080204" pitchFamily="34" charset="-128"/>
              </a:rPr>
              <a:t>): more substantial (complete) estates; indefinite in length, (2) non-ownership estates (</a:t>
            </a:r>
            <a:r>
              <a:rPr lang="en-US" altLang="en-US" sz="2800" i="1">
                <a:ea typeface="ＭＳ Ｐゴシック" panose="020B0600070205080204" pitchFamily="34" charset="-128"/>
              </a:rPr>
              <a:t>leaseholds</a:t>
            </a:r>
            <a:r>
              <a:rPr lang="en-US" altLang="en-US" sz="2800">
                <a:ea typeface="ＭＳ Ｐゴシック" panose="020B0600070205080204" pitchFamily="34" charset="-128"/>
              </a:rPr>
              <a:t>): limited in time; no meaningful right of disposition; like leasing.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FA628BA2-4B04-CD7B-154E-5C45F5CF5381}"/>
              </a:ext>
            </a:extLst>
          </p:cNvPr>
          <p:cNvSpPr>
            <a:spLocks noGrp="1" noChangeArrowheads="1"/>
          </p:cNvSpPr>
          <p:nvPr>
            <p:ph type="title"/>
          </p:nvPr>
        </p:nvSpPr>
        <p:spPr/>
        <p:txBody>
          <a:bodyPr/>
          <a:lstStyle/>
          <a:p>
            <a:r>
              <a:rPr lang="en-US" altLang="en-US">
                <a:ea typeface="ＭＳ Ｐゴシック" panose="020B0600070205080204" pitchFamily="34" charset="-128"/>
              </a:rPr>
              <a:t>Pricing implication</a:t>
            </a:r>
          </a:p>
        </p:txBody>
      </p:sp>
      <p:sp>
        <p:nvSpPr>
          <p:cNvPr id="35842" name="Content Placeholder 2">
            <a:extLst>
              <a:ext uri="{FF2B5EF4-FFF2-40B4-BE49-F238E27FC236}">
                <a16:creationId xmlns:a16="http://schemas.microsoft.com/office/drawing/2014/main" id="{918AC8E2-A4BD-2C31-D3A9-8400E67A4FE6}"/>
              </a:ext>
            </a:extLst>
          </p:cNvPr>
          <p:cNvSpPr>
            <a:spLocks noGrp="1" noChangeArrowheads="1"/>
          </p:cNvSpPr>
          <p:nvPr>
            <p:ph idx="1"/>
          </p:nvPr>
        </p:nvSpPr>
        <p:spPr/>
        <p:txBody>
          <a:bodyPr/>
          <a:lstStyle/>
          <a:p>
            <a:r>
              <a:rPr lang="en-US" altLang="en-US">
                <a:ea typeface="ＭＳ Ｐゴシック" panose="020B0600070205080204" pitchFamily="34" charset="-128"/>
              </a:rPr>
              <a:t>“A 12th-floor </a:t>
            </a:r>
            <a:r>
              <a:rPr lang="en-US" altLang="en-US" b="1">
                <a:ea typeface="ＭＳ Ｐゴシック" panose="020B0600070205080204" pitchFamily="34" charset="-128"/>
              </a:rPr>
              <a:t>leasehold</a:t>
            </a:r>
            <a:r>
              <a:rPr lang="en-US" altLang="en-US">
                <a:ea typeface="ＭＳ Ｐゴシック" panose="020B0600070205080204" pitchFamily="34" charset="-128"/>
              </a:rPr>
              <a:t> apartment at the Prince Kuhio Street building with 200 square feet is priced at $75,000. Nearby, a fee-simple (</a:t>
            </a:r>
            <a:r>
              <a:rPr lang="en-US" altLang="en-US" b="1">
                <a:ea typeface="ＭＳ Ｐゴシック" panose="020B0600070205080204" pitchFamily="34" charset="-128"/>
              </a:rPr>
              <a:t>freehold</a:t>
            </a:r>
            <a:r>
              <a:rPr lang="en-US" altLang="en-US">
                <a:ea typeface="ＭＳ Ｐゴシック" panose="020B0600070205080204" pitchFamily="34" charset="-128"/>
              </a:rPr>
              <a:t>) eighth-floor unit with 206 square feet in the Kuhio Village 1 building is listed at $135,000 — a $60,000 price difference.”</a:t>
            </a:r>
          </a:p>
          <a:p>
            <a:r>
              <a:rPr lang="en-US" altLang="en-US">
                <a:ea typeface="ＭＳ Ｐゴシック" panose="020B0600070205080204" pitchFamily="34" charset="-128"/>
              </a:rPr>
              <a:t>Honoluluadvertizer.com, 2016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35E9149E-26CE-0688-3E6F-FCCC1C6C321A}"/>
              </a:ext>
            </a:extLst>
          </p:cNvPr>
          <p:cNvSpPr>
            <a:spLocks noGrp="1" noChangeArrowheads="1"/>
          </p:cNvSpPr>
          <p:nvPr>
            <p:ph type="title"/>
          </p:nvPr>
        </p:nvSpPr>
        <p:spPr/>
        <p:txBody>
          <a:bodyPr/>
          <a:lstStyle/>
          <a:p>
            <a:r>
              <a:rPr lang="en-US" altLang="en-US">
                <a:ea typeface="ＭＳ Ｐゴシック" panose="020B0600070205080204" pitchFamily="34" charset="-128"/>
              </a:rPr>
              <a:t>Private ownership in China</a:t>
            </a:r>
          </a:p>
        </p:txBody>
      </p:sp>
      <p:sp>
        <p:nvSpPr>
          <p:cNvPr id="36866" name="Content Placeholder 2">
            <a:extLst>
              <a:ext uri="{FF2B5EF4-FFF2-40B4-BE49-F238E27FC236}">
                <a16:creationId xmlns:a16="http://schemas.microsoft.com/office/drawing/2014/main" id="{482B5EC8-E2D1-8DB7-9D9D-EED5AFC9C43E}"/>
              </a:ext>
            </a:extLst>
          </p:cNvPr>
          <p:cNvSpPr>
            <a:spLocks noGrp="1" noChangeArrowheads="1"/>
          </p:cNvSpPr>
          <p:nvPr>
            <p:ph idx="1"/>
          </p:nvPr>
        </p:nvSpPr>
        <p:spPr/>
        <p:txBody>
          <a:bodyPr/>
          <a:lstStyle/>
          <a:p>
            <a:r>
              <a:rPr lang="en-US" altLang="en-US">
                <a:ea typeface="ＭＳ Ｐゴシック" panose="020B0600070205080204" pitchFamily="34" charset="-128"/>
              </a:rPr>
              <a:t>A land lease of up to 70 years for residential purposes.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1B74156D-EB70-2C5F-B056-E9EF18A44F48}"/>
              </a:ext>
            </a:extLst>
          </p:cNvPr>
          <p:cNvSpPr>
            <a:spLocks noGrp="1" noChangeArrowheads="1"/>
          </p:cNvSpPr>
          <p:nvPr>
            <p:ph type="title"/>
          </p:nvPr>
        </p:nvSpPr>
        <p:spPr/>
        <p:txBody>
          <a:bodyPr/>
          <a:lstStyle/>
          <a:p>
            <a:pPr eaLnBrk="1" hangingPunct="1"/>
            <a:r>
              <a:rPr lang="en-US" altLang="en-US" sz="3200">
                <a:ea typeface="ＭＳ Ｐゴシック" panose="020B0600070205080204" pitchFamily="34" charset="-128"/>
              </a:rPr>
              <a:t>Examples of non-possessory interests, i.e., non-estates</a:t>
            </a:r>
          </a:p>
        </p:txBody>
      </p:sp>
      <p:sp>
        <p:nvSpPr>
          <p:cNvPr id="37890" name="Rectangle 3">
            <a:extLst>
              <a:ext uri="{FF2B5EF4-FFF2-40B4-BE49-F238E27FC236}">
                <a16:creationId xmlns:a16="http://schemas.microsoft.com/office/drawing/2014/main" id="{4C5588A3-F14E-5B70-00B9-7AD82F1F5808}"/>
              </a:ext>
            </a:extLst>
          </p:cNvPr>
          <p:cNvSpPr>
            <a:spLocks noGrp="1" noChangeArrowheads="1"/>
          </p:cNvSpPr>
          <p:nvPr>
            <p:ph type="body" idx="1"/>
          </p:nvPr>
        </p:nvSpPr>
        <p:spPr/>
        <p:txBody>
          <a:bodyPr/>
          <a:lstStyle/>
          <a:p>
            <a:pPr eaLnBrk="1" hangingPunct="1">
              <a:lnSpc>
                <a:spcPct val="80000"/>
              </a:lnSpc>
            </a:pPr>
            <a:r>
              <a:rPr lang="en-US" altLang="en-US" sz="2400">
                <a:ea typeface="ＭＳ Ｐゴシック" panose="020B0600070205080204" pitchFamily="34" charset="-128"/>
              </a:rPr>
              <a:t>Easement: a right that the owner(s) of another property may have to use one</a:t>
            </a:r>
            <a:r>
              <a:rPr lang="ja-JP" altLang="en-US" sz="2400">
                <a:ea typeface="ＭＳ Ｐゴシック" panose="020B0600070205080204" pitchFamily="34" charset="-128"/>
              </a:rPr>
              <a:t>’</a:t>
            </a:r>
            <a:r>
              <a:rPr lang="en-US" altLang="ja-JP" sz="2400">
                <a:ea typeface="ＭＳ Ｐゴシック" panose="020B0600070205080204" pitchFamily="34" charset="-128"/>
              </a:rPr>
              <a:t>s land for a specific and limited purpose.  Example: the access to a view.</a:t>
            </a:r>
          </a:p>
          <a:p>
            <a:pPr eaLnBrk="1" hangingPunct="1">
              <a:lnSpc>
                <a:spcPct val="80000"/>
              </a:lnSpc>
            </a:pPr>
            <a:r>
              <a:rPr lang="en-US" altLang="en-US" sz="2400">
                <a:ea typeface="ＭＳ Ｐゴシック" panose="020B0600070205080204" pitchFamily="34" charset="-128"/>
              </a:rPr>
              <a:t>Restrictive covenants: they impose limits on the use of land.  Example: no RV</a:t>
            </a:r>
            <a:r>
              <a:rPr lang="ja-JP" altLang="en-US" sz="2400">
                <a:ea typeface="ＭＳ Ｐゴシック" panose="020B0600070205080204" pitchFamily="34" charset="-128"/>
              </a:rPr>
              <a:t>’</a:t>
            </a:r>
            <a:r>
              <a:rPr lang="en-US" altLang="ja-JP" sz="2400">
                <a:ea typeface="ＭＳ Ｐゴシック" panose="020B0600070205080204" pitchFamily="34" charset="-128"/>
              </a:rPr>
              <a:t>s parked in view of the street.</a:t>
            </a:r>
          </a:p>
          <a:p>
            <a:pPr eaLnBrk="1" hangingPunct="1">
              <a:lnSpc>
                <a:spcPct val="80000"/>
              </a:lnSpc>
            </a:pPr>
            <a:r>
              <a:rPr lang="en-US" altLang="en-US" sz="2400">
                <a:ea typeface="ＭＳ Ｐゴシック" panose="020B0600070205080204" pitchFamily="34" charset="-128"/>
              </a:rPr>
              <a:t>Lien: an interest in real property that serves as security (collateral) for an obligation, say a debt obligation.  Example: Mr. Miller bought a house and borrowed money from BofA.  That is, he granted a mortgage claim to BofA.  The mortgage lien is an interest in property as security for a debt.  BofA owns the mortgage lien.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07903E26-F8F6-8BC8-2A66-B4EF80A7618B}"/>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Deeds</a:t>
            </a:r>
          </a:p>
        </p:txBody>
      </p:sp>
      <p:sp>
        <p:nvSpPr>
          <p:cNvPr id="38914" name="Rectangle 3">
            <a:extLst>
              <a:ext uri="{FF2B5EF4-FFF2-40B4-BE49-F238E27FC236}">
                <a16:creationId xmlns:a16="http://schemas.microsoft.com/office/drawing/2014/main" id="{B70A7203-088B-652D-8606-6BA04A0FBCB6}"/>
              </a:ext>
            </a:extLst>
          </p:cNvPr>
          <p:cNvSpPr>
            <a:spLocks noGrp="1" noChangeArrowheads="1"/>
          </p:cNvSpPr>
          <p:nvPr>
            <p:ph type="body" idx="1"/>
          </p:nvPr>
        </p:nvSpPr>
        <p:spPr/>
        <p:txBody>
          <a:bodyPr/>
          <a:lstStyle/>
          <a:p>
            <a:pPr eaLnBrk="1" hangingPunct="1">
              <a:lnSpc>
                <a:spcPct val="90000"/>
              </a:lnSpc>
            </a:pPr>
            <a:r>
              <a:rPr lang="en-US" altLang="en-US" sz="2800">
                <a:ea typeface="ＭＳ Ｐゴシック" panose="020B0600070205080204" pitchFamily="34" charset="-128"/>
              </a:rPr>
              <a:t>Deeds are usually used to convey interests in real estate.  </a:t>
            </a:r>
          </a:p>
          <a:p>
            <a:pPr eaLnBrk="1" hangingPunct="1">
              <a:lnSpc>
                <a:spcPct val="90000"/>
              </a:lnSpc>
            </a:pPr>
            <a:r>
              <a:rPr lang="en-US" altLang="en-US" sz="2800">
                <a:ea typeface="ＭＳ Ｐゴシック" panose="020B0600070205080204" pitchFamily="34" charset="-128"/>
              </a:rPr>
              <a:t>A deed is a special form of written contract used to convey a permanent interest in real property. </a:t>
            </a:r>
          </a:p>
          <a:p>
            <a:pPr eaLnBrk="1" hangingPunct="1">
              <a:lnSpc>
                <a:spcPct val="90000"/>
              </a:lnSpc>
            </a:pPr>
            <a:r>
              <a:rPr lang="en-US" altLang="en-US" sz="2800">
                <a:ea typeface="ＭＳ Ｐゴシック" panose="020B0600070205080204" pitchFamily="34" charset="-128"/>
              </a:rPr>
              <a:t>Note that the legal tradition recognizes certain words and phrases as signals of various legal meanings.  Having services from a legal professional can be important and essential.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83D4054C-353D-F84A-2BC5-BE20F393D7D2}"/>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General warranty deed</a:t>
            </a:r>
          </a:p>
        </p:txBody>
      </p:sp>
      <p:sp>
        <p:nvSpPr>
          <p:cNvPr id="39938" name="Rectangle 3">
            <a:extLst>
              <a:ext uri="{FF2B5EF4-FFF2-40B4-BE49-F238E27FC236}">
                <a16:creationId xmlns:a16="http://schemas.microsoft.com/office/drawing/2014/main" id="{2CED85BA-FACA-C19A-7CCA-91CA61A19CC4}"/>
              </a:ext>
            </a:extLst>
          </p:cNvPr>
          <p:cNvSpPr>
            <a:spLocks noGrp="1" noChangeArrowheads="1"/>
          </p:cNvSpPr>
          <p:nvPr>
            <p:ph type="body" idx="1"/>
          </p:nvPr>
        </p:nvSpPr>
        <p:spPr/>
        <p:txBody>
          <a:bodyPr/>
          <a:lstStyle/>
          <a:p>
            <a:pPr eaLnBrk="1" hangingPunct="1">
              <a:lnSpc>
                <a:spcPct val="90000"/>
              </a:lnSpc>
            </a:pPr>
            <a:r>
              <a:rPr lang="en-US" altLang="en-US" sz="2800">
                <a:ea typeface="ＭＳ Ｐゴシック" panose="020B0600070205080204" pitchFamily="34" charset="-128"/>
              </a:rPr>
              <a:t>General warranty deeds: a type of deeds that contains the full set of legal promises (warranties) that the grantor (seller) can make.  </a:t>
            </a:r>
          </a:p>
          <a:p>
            <a:pPr eaLnBrk="1" hangingPunct="1">
              <a:lnSpc>
                <a:spcPct val="90000"/>
              </a:lnSpc>
            </a:pPr>
            <a:r>
              <a:rPr lang="en-US" altLang="en-US" sz="2800">
                <a:ea typeface="ＭＳ Ｐゴシック" panose="020B0600070205080204" pitchFamily="34" charset="-128"/>
              </a:rPr>
              <a:t>The grantor (seller) warrants that the title he/she conveys to the property is free and clear of all encumbrances, i.e., anything that affects or limits the title, other than those listed in the deed.</a:t>
            </a:r>
          </a:p>
          <a:p>
            <a:pPr eaLnBrk="1" hangingPunct="1">
              <a:lnSpc>
                <a:spcPct val="90000"/>
              </a:lnSpc>
            </a:pPr>
            <a:r>
              <a:rPr lang="en-US" altLang="en-US" sz="2800">
                <a:ea typeface="ＭＳ Ｐゴシック" panose="020B0600070205080204" pitchFamily="34" charset="-128"/>
              </a:rPr>
              <a:t>This is the </a:t>
            </a:r>
            <a:r>
              <a:rPr lang="ja-JP" altLang="en-US" sz="2800">
                <a:ea typeface="ＭＳ Ｐゴシック" panose="020B0600070205080204" pitchFamily="34" charset="-128"/>
              </a:rPr>
              <a:t>“</a:t>
            </a:r>
            <a:r>
              <a:rPr lang="en-US" altLang="ja-JP" sz="2800">
                <a:ea typeface="ＭＳ Ｐゴシック" panose="020B0600070205080204" pitchFamily="34" charset="-128"/>
              </a:rPr>
              <a:t>highest-quality</a:t>
            </a:r>
            <a:r>
              <a:rPr lang="ja-JP" altLang="en-US" sz="2800">
                <a:ea typeface="ＭＳ Ｐゴシック" panose="020B0600070205080204" pitchFamily="34" charset="-128"/>
              </a:rPr>
              <a:t>”</a:t>
            </a:r>
            <a:r>
              <a:rPr lang="en-US" altLang="ja-JP" sz="2800">
                <a:ea typeface="ＭＳ Ｐゴシック" panose="020B0600070205080204" pitchFamily="34" charset="-128"/>
              </a:rPr>
              <a:t> deed.</a:t>
            </a:r>
            <a:endParaRPr lang="en-US" altLang="en-US" sz="2800">
              <a:ea typeface="ＭＳ Ｐゴシック" panose="020B0600070205080204"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DB6196EB-F656-2240-DD80-2FC06D1762BE}"/>
              </a:ext>
            </a:extLst>
          </p:cNvPr>
          <p:cNvSpPr>
            <a:spLocks noGrp="1" noChangeArrowheads="1"/>
          </p:cNvSpPr>
          <p:nvPr>
            <p:ph type="title"/>
          </p:nvPr>
        </p:nvSpPr>
        <p:spPr/>
        <p:txBody>
          <a:bodyPr/>
          <a:lstStyle/>
          <a:p>
            <a:r>
              <a:rPr lang="en-US" altLang="en-US">
                <a:ea typeface="ＭＳ Ｐゴシック" panose="020B0600070205080204" pitchFamily="34" charset="-128"/>
              </a:rPr>
              <a:t>A sample</a:t>
            </a:r>
          </a:p>
        </p:txBody>
      </p:sp>
      <p:pic>
        <p:nvPicPr>
          <p:cNvPr id="40962" name="Content Placeholder 4">
            <a:extLst>
              <a:ext uri="{FF2B5EF4-FFF2-40B4-BE49-F238E27FC236}">
                <a16:creationId xmlns:a16="http://schemas.microsoft.com/office/drawing/2014/main" id="{D8B812A8-3572-6740-7AE2-A955F991B9D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19200" y="1509713"/>
            <a:ext cx="6324600" cy="5957887"/>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39E83127-FB38-B32B-E9D3-8CB1B809737C}"/>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Special warranty deed</a:t>
            </a:r>
          </a:p>
        </p:txBody>
      </p:sp>
      <p:sp>
        <p:nvSpPr>
          <p:cNvPr id="41986" name="Rectangle 3">
            <a:extLst>
              <a:ext uri="{FF2B5EF4-FFF2-40B4-BE49-F238E27FC236}">
                <a16:creationId xmlns:a16="http://schemas.microsoft.com/office/drawing/2014/main" id="{C2537B1A-2C9B-96A4-C77D-858D82780FE0}"/>
              </a:ext>
            </a:extLst>
          </p:cNvPr>
          <p:cNvSpPr>
            <a:spLocks noGrp="1" noChangeArrowheads="1"/>
          </p:cNvSpPr>
          <p:nvPr>
            <p:ph type="body" idx="1"/>
          </p:nvPr>
        </p:nvSpPr>
        <p:spPr/>
        <p:txBody>
          <a:bodyPr/>
          <a:lstStyle/>
          <a:p>
            <a:pPr eaLnBrk="1" hangingPunct="1">
              <a:lnSpc>
                <a:spcPct val="80000"/>
              </a:lnSpc>
            </a:pPr>
            <a:r>
              <a:rPr lang="en-US" altLang="en-US" sz="2800">
                <a:ea typeface="ＭＳ Ｐゴシック" panose="020B0600070205080204" pitchFamily="34" charset="-128"/>
              </a:rPr>
              <a:t>Special warranty deed: it is similar to the general warranty deed, except that it limits the </a:t>
            </a:r>
            <a:r>
              <a:rPr lang="en-US" altLang="en-US" sz="2800" i="1">
                <a:ea typeface="ＭＳ Ｐゴシック" panose="020B0600070205080204" pitchFamily="34" charset="-128"/>
              </a:rPr>
              <a:t>time</a:t>
            </a:r>
            <a:r>
              <a:rPr lang="en-US" altLang="en-US" sz="2800">
                <a:ea typeface="ＭＳ Ｐゴシック" panose="020B0600070205080204" pitchFamily="34" charset="-128"/>
              </a:rPr>
              <a:t> of the covenant of encumbrances (liens, easements, etc.) to the grantor</a:t>
            </a:r>
            <a:r>
              <a:rPr lang="ja-JP" altLang="en-US" sz="2800">
                <a:ea typeface="ＭＳ Ｐゴシック" panose="020B0600070205080204" pitchFamily="34" charset="-128"/>
              </a:rPr>
              <a:t>’</a:t>
            </a:r>
            <a:r>
              <a:rPr lang="en-US" altLang="ja-JP" sz="2800">
                <a:ea typeface="ＭＳ Ｐゴシック" panose="020B0600070205080204" pitchFamily="34" charset="-128"/>
              </a:rPr>
              <a:t>s ownership.</a:t>
            </a:r>
          </a:p>
          <a:p>
            <a:pPr eaLnBrk="1" hangingPunct="1">
              <a:lnSpc>
                <a:spcPct val="80000"/>
              </a:lnSpc>
            </a:pPr>
            <a:r>
              <a:rPr lang="en-US" altLang="en-US" sz="2800">
                <a:ea typeface="ＭＳ Ｐゴシック" panose="020B0600070205080204" pitchFamily="34" charset="-128"/>
              </a:rPr>
              <a:t>Covenants: legally binding promises.</a:t>
            </a:r>
          </a:p>
          <a:p>
            <a:pPr eaLnBrk="1" hangingPunct="1">
              <a:lnSpc>
                <a:spcPct val="80000"/>
              </a:lnSpc>
            </a:pPr>
            <a:r>
              <a:rPr lang="en-US" altLang="en-US" sz="2800">
                <a:ea typeface="ＭＳ Ｐゴシック" panose="020B0600070205080204" pitchFamily="34" charset="-128"/>
              </a:rPr>
              <a:t>It asserts nothing about encumbrances from </a:t>
            </a:r>
            <a:r>
              <a:rPr lang="en-US" altLang="en-US" sz="2800" i="1">
                <a:ea typeface="ＭＳ Ｐゴシック" panose="020B0600070205080204" pitchFamily="34" charset="-128"/>
              </a:rPr>
              <a:t>previous</a:t>
            </a:r>
            <a:r>
              <a:rPr lang="en-US" altLang="en-US" sz="2800">
                <a:ea typeface="ＭＳ Ｐゴシック" panose="020B0600070205080204" pitchFamily="34" charset="-128"/>
              </a:rPr>
              <a:t> owners.</a:t>
            </a:r>
          </a:p>
          <a:p>
            <a:pPr eaLnBrk="1" hangingPunct="1">
              <a:lnSpc>
                <a:spcPct val="80000"/>
              </a:lnSpc>
            </a:pPr>
            <a:r>
              <a:rPr lang="en-US" altLang="en-US" sz="2800">
                <a:ea typeface="ＭＳ Ｐゴシック" panose="020B0600070205080204" pitchFamily="34" charset="-128"/>
              </a:rPr>
              <a:t>This is generally regarded as a </a:t>
            </a:r>
            <a:r>
              <a:rPr lang="ja-JP" altLang="en-US" sz="2800">
                <a:ea typeface="ＭＳ Ｐゴシック" panose="020B0600070205080204" pitchFamily="34" charset="-128"/>
              </a:rPr>
              <a:t>“</a:t>
            </a:r>
            <a:r>
              <a:rPr lang="en-US" altLang="ja-JP" sz="2800">
                <a:ea typeface="ＭＳ Ｐゴシック" panose="020B0600070205080204" pitchFamily="34" charset="-128"/>
              </a:rPr>
              <a:t>quality</a:t>
            </a:r>
            <a:r>
              <a:rPr lang="ja-JP" altLang="en-US" sz="2800">
                <a:ea typeface="ＭＳ Ｐゴシック" panose="020B0600070205080204" pitchFamily="34" charset="-128"/>
              </a:rPr>
              <a:t>”</a:t>
            </a:r>
            <a:r>
              <a:rPr lang="en-US" altLang="ja-JP" sz="2800">
                <a:ea typeface="ＭＳ Ｐゴシック" panose="020B0600070205080204" pitchFamily="34" charset="-128"/>
              </a:rPr>
              <a:t> deed.</a:t>
            </a:r>
            <a:endParaRPr lang="en-US" altLang="en-US" sz="2800">
              <a:ea typeface="ＭＳ Ｐゴシック" panose="020B0600070205080204"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B9EFB0C8-0CFC-6952-91C2-318021D50C37}"/>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Deed of bargain and sale</a:t>
            </a:r>
          </a:p>
        </p:txBody>
      </p:sp>
      <p:sp>
        <p:nvSpPr>
          <p:cNvPr id="43010" name="Rectangle 3">
            <a:extLst>
              <a:ext uri="{FF2B5EF4-FFF2-40B4-BE49-F238E27FC236}">
                <a16:creationId xmlns:a16="http://schemas.microsoft.com/office/drawing/2014/main" id="{3F31DBCB-312F-2177-A38A-85349DC7C62F}"/>
              </a:ext>
            </a:extLst>
          </p:cNvPr>
          <p:cNvSpPr>
            <a:spLocks noGrp="1" noChangeArrowheads="1"/>
          </p:cNvSpPr>
          <p:nvPr>
            <p:ph type="body" idx="1"/>
          </p:nvPr>
        </p:nvSpPr>
        <p:spPr/>
        <p:txBody>
          <a:bodyPr/>
          <a:lstStyle/>
          <a:p>
            <a:pPr eaLnBrk="1" hangingPunct="1"/>
            <a:r>
              <a:rPr lang="en-US" altLang="en-US">
                <a:ea typeface="ＭＳ Ｐゴシック" panose="020B0600070205080204" pitchFamily="34" charset="-128"/>
              </a:rPr>
              <a:t>Deed of bargain and sale: has none of the covenants of a warranty deed.</a:t>
            </a:r>
          </a:p>
          <a:p>
            <a:pPr eaLnBrk="1" hangingPunct="1"/>
            <a:r>
              <a:rPr lang="en-US" altLang="en-US">
                <a:ea typeface="ＭＳ Ｐゴシック" panose="020B0600070205080204" pitchFamily="34" charset="-128"/>
              </a:rPr>
              <a:t>The deed is commonly used by businesses to convey property.</a:t>
            </a:r>
          </a:p>
          <a:p>
            <a:pPr eaLnBrk="1" hangingPunct="1"/>
            <a:r>
              <a:rPr lang="en-US" altLang="en-US">
                <a:ea typeface="ＭＳ Ｐゴシック" panose="020B0600070205080204" pitchFamily="34" charset="-128"/>
              </a:rPr>
              <a:t>The deed still appears to imply claim to ownership.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11335DB7-EAF2-EB41-EF1E-E34079399C23}"/>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Quitclaim deed</a:t>
            </a:r>
          </a:p>
        </p:txBody>
      </p:sp>
      <p:sp>
        <p:nvSpPr>
          <p:cNvPr id="44034" name="Rectangle 3">
            <a:extLst>
              <a:ext uri="{FF2B5EF4-FFF2-40B4-BE49-F238E27FC236}">
                <a16:creationId xmlns:a16="http://schemas.microsoft.com/office/drawing/2014/main" id="{FD97F7F0-543D-028A-5DD4-3998AD1DD62C}"/>
              </a:ext>
            </a:extLst>
          </p:cNvPr>
          <p:cNvSpPr>
            <a:spLocks noGrp="1" noChangeArrowheads="1"/>
          </p:cNvSpPr>
          <p:nvPr>
            <p:ph type="body" idx="1"/>
          </p:nvPr>
        </p:nvSpPr>
        <p:spPr/>
        <p:txBody>
          <a:bodyPr/>
          <a:lstStyle/>
          <a:p>
            <a:pPr eaLnBrk="1" hangingPunct="1">
              <a:lnSpc>
                <a:spcPct val="80000"/>
              </a:lnSpc>
            </a:pPr>
            <a:r>
              <a:rPr lang="en-US" altLang="en-US" sz="2800">
                <a:ea typeface="ＭＳ Ｐゴシック" panose="020B0600070205080204" pitchFamily="34" charset="-128"/>
              </a:rPr>
              <a:t>Quitclaim deed: has none of the covenants of a warranty deed.</a:t>
            </a:r>
          </a:p>
          <a:p>
            <a:pPr eaLnBrk="1" hangingPunct="1">
              <a:lnSpc>
                <a:spcPct val="80000"/>
              </a:lnSpc>
            </a:pPr>
            <a:r>
              <a:rPr lang="en-US" altLang="en-US" sz="2800">
                <a:ea typeface="ＭＳ Ｐゴシック" panose="020B0600070205080204" pitchFamily="34" charset="-128"/>
              </a:rPr>
              <a:t>The deed implies no claim to title, only to convey what interest the grantor actually has.</a:t>
            </a:r>
          </a:p>
          <a:p>
            <a:pPr eaLnBrk="1" hangingPunct="1">
              <a:lnSpc>
                <a:spcPct val="80000"/>
              </a:lnSpc>
            </a:pPr>
            <a:r>
              <a:rPr lang="en-US" altLang="en-US" sz="2800">
                <a:ea typeface="ＭＳ Ｐゴシック" panose="020B0600070205080204" pitchFamily="34" charset="-128"/>
              </a:rPr>
              <a:t>The deed provides a questionable conveyance of title, i.e., a non-fully-marketable title.  </a:t>
            </a:r>
          </a:p>
          <a:p>
            <a:pPr eaLnBrk="1" hangingPunct="1">
              <a:lnSpc>
                <a:spcPct val="80000"/>
              </a:lnSpc>
            </a:pPr>
            <a:r>
              <a:rPr lang="en-US" altLang="en-US" sz="2800">
                <a:ea typeface="ＭＳ Ｐゴシック" panose="020B0600070205080204" pitchFamily="34" charset="-128"/>
              </a:rPr>
              <a:t>The deed is clouded by disputes and events, e.g., a divorce proceeding.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3EC4D78F-9496-D00F-6D47-933AB396878C}"/>
              </a:ext>
            </a:extLst>
          </p:cNvPr>
          <p:cNvSpPr>
            <a:spLocks noGrp="1" noChangeArrowheads="1"/>
          </p:cNvSpPr>
          <p:nvPr>
            <p:ph type="title"/>
          </p:nvPr>
        </p:nvSpPr>
        <p:spPr/>
        <p:txBody>
          <a:bodyPr/>
          <a:lstStyle/>
          <a:p>
            <a:r>
              <a:rPr lang="en-US" altLang="en-US">
                <a:ea typeface="ＭＳ Ｐゴシック" panose="020B0600070205080204" pitchFamily="34" charset="-128"/>
              </a:rPr>
              <a:t>Buying a divorcing home</a:t>
            </a:r>
          </a:p>
        </p:txBody>
      </p:sp>
      <p:sp>
        <p:nvSpPr>
          <p:cNvPr id="45058" name="Content Placeholder 2">
            <a:extLst>
              <a:ext uri="{FF2B5EF4-FFF2-40B4-BE49-F238E27FC236}">
                <a16:creationId xmlns:a16="http://schemas.microsoft.com/office/drawing/2014/main" id="{2EFE0445-F74F-A088-31AB-219729E0CFB2}"/>
              </a:ext>
            </a:extLst>
          </p:cNvPr>
          <p:cNvSpPr>
            <a:spLocks noGrp="1" noChangeArrowheads="1"/>
          </p:cNvSpPr>
          <p:nvPr>
            <p:ph idx="1"/>
          </p:nvPr>
        </p:nvSpPr>
        <p:spPr/>
        <p:txBody>
          <a:bodyPr/>
          <a:lstStyle/>
          <a:p>
            <a:r>
              <a:rPr lang="en-US" altLang="en-US" sz="2400">
                <a:ea typeface="ＭＳ Ｐゴシック" panose="020B0600070205080204" pitchFamily="34" charset="-128"/>
              </a:rPr>
              <a:t>Often, one spouse is anxious to sell, while the other tries to sabotage the deal, either out of spite or an unwillingness to end the marriage.</a:t>
            </a:r>
          </a:p>
          <a:p>
            <a:r>
              <a:rPr lang="en-US" altLang="en-US" sz="2400">
                <a:ea typeface="ＭＳ Ｐゴシック" panose="020B0600070205080204" pitchFamily="34" charset="-128"/>
              </a:rPr>
              <a:t>Charles Vallis, a Massachusetts-based agent for discount broker Redfin, had a recent sale in which his buyers went to contract and had a closing date, but then the wife in the divorce disappeared.</a:t>
            </a:r>
          </a:p>
          <a:p>
            <a:r>
              <a:rPr lang="en-US" altLang="en-US" sz="2400">
                <a:ea typeface="ＭＳ Ｐゴシック" panose="020B0600070205080204" pitchFamily="34" charset="-128"/>
              </a:rPr>
              <a:t>"She was nowhere to be found for the last few days before closing.”</a:t>
            </a:r>
          </a:p>
          <a:p>
            <a:r>
              <a:rPr lang="en-US" altLang="en-US" sz="2400">
                <a:ea typeface="ＭＳ Ｐゴシック" panose="020B0600070205080204" pitchFamily="34" charset="-128"/>
              </a:rPr>
              <a:t>Source: Chicago Tribune, 2011.</a:t>
            </a:r>
          </a:p>
          <a:p>
            <a:endParaRPr lang="en-US" altLang="en-US">
              <a:ea typeface="ＭＳ Ｐゴシック" panose="020B0600070205080204"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a:extLst>
              <a:ext uri="{FF2B5EF4-FFF2-40B4-BE49-F238E27FC236}">
                <a16:creationId xmlns:a16="http://schemas.microsoft.com/office/drawing/2014/main" id="{71B37F75-EFFD-4E3C-8EEB-044EE8216E7B}"/>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Judicial and trustee</a:t>
            </a:r>
            <a:r>
              <a:rPr lang="ja-JP" altLang="en-US">
                <a:ea typeface="ＭＳ Ｐゴシック" panose="020B0600070205080204" pitchFamily="34" charset="-128"/>
              </a:rPr>
              <a:t>’</a:t>
            </a:r>
            <a:r>
              <a:rPr lang="en-US" altLang="ja-JP">
                <a:ea typeface="ＭＳ Ｐゴシック" panose="020B0600070205080204" pitchFamily="34" charset="-128"/>
              </a:rPr>
              <a:t>s deed</a:t>
            </a:r>
            <a:endParaRPr lang="en-US" altLang="en-US">
              <a:ea typeface="ＭＳ Ｐゴシック" panose="020B0600070205080204" pitchFamily="34" charset="-128"/>
            </a:endParaRPr>
          </a:p>
        </p:txBody>
      </p:sp>
      <p:sp>
        <p:nvSpPr>
          <p:cNvPr id="46082" name="Rectangle 3">
            <a:extLst>
              <a:ext uri="{FF2B5EF4-FFF2-40B4-BE49-F238E27FC236}">
                <a16:creationId xmlns:a16="http://schemas.microsoft.com/office/drawing/2014/main" id="{9C431195-9B98-FCB7-ED95-D05D714D06FB}"/>
              </a:ext>
            </a:extLst>
          </p:cNvPr>
          <p:cNvSpPr>
            <a:spLocks noGrp="1" noChangeArrowheads="1"/>
          </p:cNvSpPr>
          <p:nvPr>
            <p:ph type="body" idx="1"/>
          </p:nvPr>
        </p:nvSpPr>
        <p:spPr/>
        <p:txBody>
          <a:bodyPr/>
          <a:lstStyle/>
          <a:p>
            <a:pPr eaLnBrk="1" hangingPunct="1"/>
            <a:r>
              <a:rPr lang="en-US" altLang="en-US" sz="2800">
                <a:ea typeface="ＭＳ Ｐゴシック" panose="020B0600070205080204" pitchFamily="34" charset="-128"/>
              </a:rPr>
              <a:t>The judicial deed is one issued as a result of court-ordered proceedings, e.g., a deed via foreclosure sale.</a:t>
            </a:r>
          </a:p>
          <a:p>
            <a:pPr eaLnBrk="1" hangingPunct="1"/>
            <a:r>
              <a:rPr lang="en-US" altLang="en-US" sz="2800">
                <a:ea typeface="ＭＳ Ｐゴシック" panose="020B0600070205080204" pitchFamily="34" charset="-128"/>
              </a:rPr>
              <a:t>The trustee</a:t>
            </a:r>
            <a:r>
              <a:rPr lang="ja-JP" altLang="en-US" sz="2800">
                <a:ea typeface="ＭＳ Ｐゴシック" panose="020B0600070205080204" pitchFamily="34" charset="-128"/>
              </a:rPr>
              <a:t>’</a:t>
            </a:r>
            <a:r>
              <a:rPr lang="en-US" altLang="ja-JP" sz="2800">
                <a:ea typeface="ＭＳ Ｐゴシック" panose="020B0600070205080204" pitchFamily="34" charset="-128"/>
              </a:rPr>
              <a:t>s deed is issued by the trustee in a court-supervised disposition of property, e.g., a guardian of a minor or a bankruptcy trustee.</a:t>
            </a:r>
          </a:p>
          <a:p>
            <a:pPr eaLnBrk="1" hangingPunct="1"/>
            <a:r>
              <a:rPr lang="en-US" altLang="en-US" sz="2800">
                <a:ea typeface="ＭＳ Ｐゴシック" panose="020B0600070205080204" pitchFamily="34" charset="-128"/>
              </a:rPr>
              <a:t>The quality of the deed depends on the </a:t>
            </a:r>
            <a:r>
              <a:rPr lang="en-US" altLang="en-US" sz="2800" i="1">
                <a:ea typeface="ＭＳ Ｐゴシック" panose="020B0600070205080204" pitchFamily="34" charset="-128"/>
              </a:rPr>
              <a:t>completeness</a:t>
            </a:r>
            <a:r>
              <a:rPr lang="en-US" altLang="en-US" sz="2800">
                <a:ea typeface="ＭＳ Ｐゴシック" panose="020B0600070205080204" pitchFamily="34" charset="-128"/>
              </a:rPr>
              <a:t> of proceedings.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F132B87B-40C8-4F35-64D7-70B8EDD81089}"/>
              </a:ext>
            </a:extLst>
          </p:cNvPr>
          <p:cNvSpPr>
            <a:spLocks noGrp="1" noChangeArrowheads="1"/>
          </p:cNvSpPr>
          <p:nvPr>
            <p:ph type="title"/>
          </p:nvPr>
        </p:nvSpPr>
        <p:spPr/>
        <p:txBody>
          <a:bodyPr/>
          <a:lstStyle/>
          <a:p>
            <a:pPr eaLnBrk="1" hangingPunct="1"/>
            <a:r>
              <a:rPr lang="en-US" altLang="en-US" sz="3600">
                <a:ea typeface="ＭＳ Ｐゴシック" panose="020B0600070205080204" pitchFamily="34" charset="-128"/>
              </a:rPr>
              <a:t>Title</a:t>
            </a:r>
          </a:p>
        </p:txBody>
      </p:sp>
      <p:sp>
        <p:nvSpPr>
          <p:cNvPr id="47106" name="Rectangle 3">
            <a:extLst>
              <a:ext uri="{FF2B5EF4-FFF2-40B4-BE49-F238E27FC236}">
                <a16:creationId xmlns:a16="http://schemas.microsoft.com/office/drawing/2014/main" id="{5060FDFD-5953-DBC1-5B4F-7DC7E4DB60F0}"/>
              </a:ext>
            </a:extLst>
          </p:cNvPr>
          <p:cNvSpPr>
            <a:spLocks noGrp="1" noChangeArrowheads="1"/>
          </p:cNvSpPr>
          <p:nvPr>
            <p:ph type="body" idx="1"/>
          </p:nvPr>
        </p:nvSpPr>
        <p:spPr/>
        <p:txBody>
          <a:bodyPr/>
          <a:lstStyle/>
          <a:p>
            <a:pPr eaLnBrk="1" hangingPunct="1"/>
            <a:r>
              <a:rPr lang="en-US" altLang="en-US">
                <a:ea typeface="ＭＳ Ｐゴシック" panose="020B0600070205080204" pitchFamily="34" charset="-128"/>
              </a:rPr>
              <a:t>No single document, including deed, can absolutely confirm title.</a:t>
            </a:r>
          </a:p>
          <a:p>
            <a:pPr eaLnBrk="1" hangingPunct="1"/>
            <a:r>
              <a:rPr lang="en-US" altLang="en-US">
                <a:ea typeface="ＭＳ Ｐゴシック" panose="020B0600070205080204" pitchFamily="34" charset="-128"/>
              </a:rPr>
              <a:t>Title: a </a:t>
            </a:r>
            <a:r>
              <a:rPr lang="en-US" altLang="en-US" i="1">
                <a:ea typeface="ＭＳ Ｐゴシック" panose="020B0600070205080204" pitchFamily="34" charset="-128"/>
              </a:rPr>
              <a:t>collection</a:t>
            </a:r>
            <a:r>
              <a:rPr lang="en-US" altLang="en-US">
                <a:ea typeface="ＭＳ Ｐゴシック" panose="020B0600070205080204" pitchFamily="34" charset="-128"/>
              </a:rPr>
              <a:t> of evidence indicating a particular person(s) as holder/owner of the RE.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7C323129-1CF7-CBF0-6187-5596D6D862C5}"/>
              </a:ext>
            </a:extLst>
          </p:cNvPr>
          <p:cNvSpPr>
            <a:spLocks noGrp="1" noChangeArrowheads="1"/>
          </p:cNvSpPr>
          <p:nvPr>
            <p:ph type="title"/>
          </p:nvPr>
        </p:nvSpPr>
        <p:spPr/>
        <p:txBody>
          <a:bodyPr/>
          <a:lstStyle/>
          <a:p>
            <a:pPr eaLnBrk="1" hangingPunct="1"/>
            <a:r>
              <a:rPr lang="en-US" altLang="en-US" sz="3200">
                <a:ea typeface="ＭＳ Ｐゴシック" panose="020B0600070205080204" pitchFamily="34" charset="-128"/>
              </a:rPr>
              <a:t>The title/ownership of a private street</a:t>
            </a:r>
          </a:p>
        </p:txBody>
      </p:sp>
      <p:sp>
        <p:nvSpPr>
          <p:cNvPr id="48130" name="Content Placeholder 2">
            <a:extLst>
              <a:ext uri="{FF2B5EF4-FFF2-40B4-BE49-F238E27FC236}">
                <a16:creationId xmlns:a16="http://schemas.microsoft.com/office/drawing/2014/main" id="{9081221A-DCDD-6F9B-0B44-2415FDE9F14B}"/>
              </a:ext>
            </a:extLst>
          </p:cNvPr>
          <p:cNvSpPr>
            <a:spLocks noGrp="1" noChangeArrowheads="1"/>
          </p:cNvSpPr>
          <p:nvPr>
            <p:ph idx="1"/>
          </p:nvPr>
        </p:nvSpPr>
        <p:spPr/>
        <p:txBody>
          <a:bodyPr/>
          <a:lstStyle/>
          <a:p>
            <a:pPr eaLnBrk="1" hangingPunct="1"/>
            <a:r>
              <a:rPr lang="en-US" altLang="en-US" sz="2000">
                <a:ea typeface="ＭＳ Ｐゴシック" panose="020B0600070205080204" pitchFamily="34" charset="-128"/>
              </a:rPr>
              <a:t>An Asian couple bought the private street in a city auction because of &lt;$1,000 unpaid property tax accumulated over 3 decades.  The street was owned by a gated communities of 35 mansions in San Francisco.  The homeowners were not aware of the unpaid tax and the auction because they did not update their accountant’s address.  The homeowners sued the city and the Asian couple.  Source: </a:t>
            </a:r>
            <a:r>
              <a:rPr lang="en-US" altLang="en-US" sz="2000" i="1">
                <a:ea typeface="ＭＳ Ｐゴシック" panose="020B0600070205080204" pitchFamily="34" charset="-128"/>
              </a:rPr>
              <a:t>HuffPost</a:t>
            </a:r>
            <a:r>
              <a:rPr lang="en-US" altLang="en-US" sz="2000">
                <a:ea typeface="ＭＳ Ｐゴシック" panose="020B0600070205080204" pitchFamily="34" charset="-128"/>
              </a:rPr>
              <a:t>, 2017.</a:t>
            </a:r>
          </a:p>
        </p:txBody>
      </p:sp>
      <p:pic>
        <p:nvPicPr>
          <p:cNvPr id="48131" name="Picture 1" descr="740218000f528a7e9ca3b8529ae798e0.png">
            <a:extLst>
              <a:ext uri="{FF2B5EF4-FFF2-40B4-BE49-F238E27FC236}">
                <a16:creationId xmlns:a16="http://schemas.microsoft.com/office/drawing/2014/main" id="{99EB943C-5738-7EBE-AEF6-C6526F5DB5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4191000"/>
            <a:ext cx="708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DCA91FBD-D446-886F-73DB-8446ED74CF91}"/>
              </a:ext>
            </a:extLst>
          </p:cNvPr>
          <p:cNvSpPr>
            <a:spLocks noGrp="1" noChangeArrowheads="1"/>
          </p:cNvSpPr>
          <p:nvPr>
            <p:ph type="title"/>
          </p:nvPr>
        </p:nvSpPr>
        <p:spPr/>
        <p:txBody>
          <a:bodyPr/>
          <a:lstStyle/>
          <a:p>
            <a:r>
              <a:rPr lang="en-US" altLang="en-US">
                <a:ea typeface="ＭＳ Ｐゴシック" panose="020B0600070205080204" pitchFamily="34" charset="-128"/>
              </a:rPr>
              <a:t>Part II: the completeness of proceedings</a:t>
            </a:r>
          </a:p>
        </p:txBody>
      </p:sp>
      <p:sp>
        <p:nvSpPr>
          <p:cNvPr id="49154" name="Content Placeholder 2">
            <a:extLst>
              <a:ext uri="{FF2B5EF4-FFF2-40B4-BE49-F238E27FC236}">
                <a16:creationId xmlns:a16="http://schemas.microsoft.com/office/drawing/2014/main" id="{801EFA2B-E45B-DAAB-610A-7AF63F35A917}"/>
              </a:ext>
            </a:extLst>
          </p:cNvPr>
          <p:cNvSpPr>
            <a:spLocks noGrp="1" noChangeArrowheads="1"/>
          </p:cNvSpPr>
          <p:nvPr>
            <p:ph idx="1"/>
          </p:nvPr>
        </p:nvSpPr>
        <p:spPr/>
        <p:txBody>
          <a:bodyPr/>
          <a:lstStyle/>
          <a:p>
            <a:r>
              <a:rPr lang="en-US" altLang="en-US" sz="2200">
                <a:ea typeface="ＭＳ Ｐゴシック" panose="020B0600070205080204" pitchFamily="34" charset="-128"/>
              </a:rPr>
              <a:t>House Speaker Nancy Pelosi, Sen. Diane Feinstein and former San Francisco Mayor Joseph Alioto all used to live among the 36 multi-million dollar homes.</a:t>
            </a:r>
          </a:p>
          <a:p>
            <a:r>
              <a:rPr lang="en-US" altLang="en-US" sz="2200">
                <a:ea typeface="ＭＳ Ｐゴシック" panose="020B0600070205080204" pitchFamily="34" charset="-128"/>
              </a:rPr>
              <a:t>The City of San Francisco has formally rescinded the sale of the property.</a:t>
            </a:r>
          </a:p>
          <a:p>
            <a:r>
              <a:rPr lang="en-US" altLang="en-US" sz="2200">
                <a:ea typeface="ＭＳ Ｐゴシック" panose="020B0600070205080204" pitchFamily="34" charset="-128"/>
              </a:rPr>
              <a:t>The couple is suing the city to get back ownership of the exclusive, gated street they purchased from under the wealthy homeowners of Presidio Terrace.</a:t>
            </a:r>
          </a:p>
          <a:p>
            <a:r>
              <a:rPr lang="en-US" altLang="en-US" sz="2200">
                <a:ea typeface="ＭＳ Ｐゴシック" panose="020B0600070205080204" pitchFamily="34" charset="-128"/>
              </a:rPr>
              <a:t>They have heard from the city, however: “The only thing they did is send me the new tax bill.”</a:t>
            </a:r>
          </a:p>
          <a:p>
            <a:r>
              <a:rPr lang="en-US" altLang="en-US" sz="2200">
                <a:ea typeface="ＭＳ Ｐゴシック" panose="020B0600070205080204" pitchFamily="34" charset="-128"/>
              </a:rPr>
              <a:t>They paid it right away.</a:t>
            </a:r>
          </a:p>
          <a:p>
            <a:r>
              <a:rPr lang="en-US" altLang="en-US" sz="2200">
                <a:ea typeface="ＭＳ Ｐゴシック" panose="020B0600070205080204" pitchFamily="34" charset="-128"/>
              </a:rPr>
              <a:t>Source: The Mercury News, 01/10/2018</a:t>
            </a:r>
          </a:p>
          <a:p>
            <a:endParaRPr lang="en-US" altLang="en-US" sz="2400">
              <a:ea typeface="ＭＳ Ｐゴシック" panose="020B0600070205080204"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731269F6-661E-558D-6833-0FD24A46435B}"/>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Title assurance</a:t>
            </a:r>
          </a:p>
        </p:txBody>
      </p:sp>
      <p:sp>
        <p:nvSpPr>
          <p:cNvPr id="50178" name="Rectangle 3">
            <a:extLst>
              <a:ext uri="{FF2B5EF4-FFF2-40B4-BE49-F238E27FC236}">
                <a16:creationId xmlns:a16="http://schemas.microsoft.com/office/drawing/2014/main" id="{06950F7F-1863-139A-B35B-0D1A42C6EF5E}"/>
              </a:ext>
            </a:extLst>
          </p:cNvPr>
          <p:cNvSpPr>
            <a:spLocks noGrp="1" noChangeArrowheads="1"/>
          </p:cNvSpPr>
          <p:nvPr>
            <p:ph type="body" idx="1"/>
          </p:nvPr>
        </p:nvSpPr>
        <p:spPr/>
        <p:txBody>
          <a:bodyPr/>
          <a:lstStyle/>
          <a:p>
            <a:pPr eaLnBrk="1" hangingPunct="1"/>
            <a:r>
              <a:rPr lang="en-US" altLang="en-US" sz="2800">
                <a:ea typeface="ＭＳ Ｐゴシック" panose="020B0600070205080204" pitchFamily="34" charset="-128"/>
              </a:rPr>
              <a:t>The worst thing that can happen to a RE buyer is that the title is not good/marketable.</a:t>
            </a:r>
          </a:p>
          <a:p>
            <a:pPr eaLnBrk="1" hangingPunct="1"/>
            <a:r>
              <a:rPr lang="en-US" altLang="en-US" sz="2800">
                <a:ea typeface="ＭＳ Ｐゴシック" panose="020B0600070205080204" pitchFamily="34" charset="-128"/>
              </a:rPr>
              <a:t>A warranty from the seller as part of the deed can only be used to improve the quality of title. </a:t>
            </a:r>
          </a:p>
          <a:p>
            <a:pPr eaLnBrk="1" hangingPunct="1"/>
            <a:r>
              <a:rPr lang="en-US" altLang="en-US" sz="2800">
                <a:ea typeface="ＭＳ Ｐゴシック" panose="020B0600070205080204" pitchFamily="34" charset="-128"/>
              </a:rPr>
              <a:t>Two main forms of </a:t>
            </a:r>
            <a:r>
              <a:rPr lang="ja-JP" altLang="en-US" sz="2800">
                <a:ea typeface="ＭＳ Ｐゴシック" panose="020B0600070205080204" pitchFamily="34" charset="-128"/>
              </a:rPr>
              <a:t>“</a:t>
            </a:r>
            <a:r>
              <a:rPr lang="en-US" altLang="ja-JP" sz="2800">
                <a:ea typeface="ＭＳ Ｐゴシック" panose="020B0600070205080204" pitchFamily="34" charset="-128"/>
              </a:rPr>
              <a:t>evidence of title:</a:t>
            </a:r>
            <a:r>
              <a:rPr lang="ja-JP" altLang="en-US" sz="2800">
                <a:ea typeface="ＭＳ Ｐゴシック" panose="020B0600070205080204" pitchFamily="34" charset="-128"/>
              </a:rPr>
              <a:t>”</a:t>
            </a:r>
            <a:r>
              <a:rPr lang="en-US" altLang="ja-JP" sz="2800">
                <a:ea typeface="ＭＳ Ｐゴシック" panose="020B0600070205080204" pitchFamily="34" charset="-128"/>
              </a:rPr>
              <a:t> (1) a very careful search of title history to ensure the quality of the title, along with an attorney</a:t>
            </a:r>
            <a:r>
              <a:rPr lang="ja-JP" altLang="en-US" sz="2800">
                <a:ea typeface="ＭＳ Ｐゴシック" panose="020B0600070205080204" pitchFamily="34" charset="-128"/>
              </a:rPr>
              <a:t>’</a:t>
            </a:r>
            <a:r>
              <a:rPr lang="en-US" altLang="ja-JP" sz="2800">
                <a:ea typeface="ＭＳ Ｐゴシック" panose="020B0600070205080204" pitchFamily="34" charset="-128"/>
              </a:rPr>
              <a:t>s opinion, and (2) title insurance.</a:t>
            </a:r>
            <a:endParaRPr lang="en-US" altLang="en-US" sz="2800">
              <a:ea typeface="ＭＳ Ｐゴシック" panose="020B0600070205080204"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9711B257-7E53-D7D0-06A5-1F6A0B41619E}"/>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Title search, I</a:t>
            </a:r>
          </a:p>
        </p:txBody>
      </p:sp>
      <p:sp>
        <p:nvSpPr>
          <p:cNvPr id="51202" name="Rectangle 3">
            <a:extLst>
              <a:ext uri="{FF2B5EF4-FFF2-40B4-BE49-F238E27FC236}">
                <a16:creationId xmlns:a16="http://schemas.microsoft.com/office/drawing/2014/main" id="{304EC0F6-107A-7DB9-11E7-B52CD8C22121}"/>
              </a:ext>
            </a:extLst>
          </p:cNvPr>
          <p:cNvSpPr>
            <a:spLocks noGrp="1" noChangeArrowheads="1"/>
          </p:cNvSpPr>
          <p:nvPr>
            <p:ph type="body" idx="1"/>
          </p:nvPr>
        </p:nvSpPr>
        <p:spPr/>
        <p:txBody>
          <a:bodyPr/>
          <a:lstStyle/>
          <a:p>
            <a:pPr eaLnBrk="1" hangingPunct="1"/>
            <a:r>
              <a:rPr lang="en-US" altLang="en-US" sz="2800">
                <a:ea typeface="ＭＳ Ｐゴシック" panose="020B0600070205080204" pitchFamily="34" charset="-128"/>
              </a:rPr>
              <a:t>(1) Priority of real property private claims is by chronology of recording.</a:t>
            </a:r>
          </a:p>
          <a:p>
            <a:pPr eaLnBrk="1" hangingPunct="1"/>
            <a:r>
              <a:rPr lang="en-US" altLang="en-US" sz="2800">
                <a:ea typeface="ＭＳ Ｐゴシック" panose="020B0600070205080204" pitchFamily="34" charset="-128"/>
              </a:rPr>
              <a:t>(2) The rights in real property are enduring.  </a:t>
            </a:r>
          </a:p>
          <a:p>
            <a:pPr eaLnBrk="1" hangingPunct="1"/>
            <a:r>
              <a:rPr lang="en-US" altLang="en-US" sz="2800">
                <a:ea typeface="ＭＳ Ｐゴシック" panose="020B0600070205080204" pitchFamily="34" charset="-128"/>
              </a:rPr>
              <a:t>Implication of (1) and (2): the only way to be certain what rights are obtainable, and from whom, is to be able to account for the </a:t>
            </a:r>
            <a:r>
              <a:rPr lang="en-US" altLang="en-US" sz="2800" i="1">
                <a:ea typeface="ＭＳ Ｐゴシック" panose="020B0600070205080204" pitchFamily="34" charset="-128"/>
              </a:rPr>
              <a:t>complete</a:t>
            </a:r>
            <a:r>
              <a:rPr lang="en-US" altLang="en-US" sz="2800">
                <a:ea typeface="ＭＳ Ｐゴシック" panose="020B0600070205080204" pitchFamily="34" charset="-128"/>
              </a:rPr>
              <a:t> legal history of the property.</a:t>
            </a:r>
          </a:p>
          <a:p>
            <a:pPr eaLnBrk="1" hangingPunct="1"/>
            <a:endParaRPr lang="en-US" altLang="en-US" sz="2800">
              <a:ea typeface="ＭＳ Ｐゴシック" panose="020B0600070205080204"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F335DB43-078A-0A26-B874-82627559424D}"/>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Title search, II</a:t>
            </a:r>
          </a:p>
        </p:txBody>
      </p:sp>
      <p:sp>
        <p:nvSpPr>
          <p:cNvPr id="52226" name="Rectangle 3">
            <a:extLst>
              <a:ext uri="{FF2B5EF4-FFF2-40B4-BE49-F238E27FC236}">
                <a16:creationId xmlns:a16="http://schemas.microsoft.com/office/drawing/2014/main" id="{AC0BA69F-7098-6ADD-3F64-93B155974BF1}"/>
              </a:ext>
            </a:extLst>
          </p:cNvPr>
          <p:cNvSpPr>
            <a:spLocks noGrp="1" noChangeArrowheads="1"/>
          </p:cNvSpPr>
          <p:nvPr>
            <p:ph type="body" idx="1"/>
          </p:nvPr>
        </p:nvSpPr>
        <p:spPr/>
        <p:txBody>
          <a:bodyPr/>
          <a:lstStyle/>
          <a:p>
            <a:pPr eaLnBrk="1" hangingPunct="1">
              <a:lnSpc>
                <a:spcPct val="80000"/>
              </a:lnSpc>
            </a:pPr>
            <a:r>
              <a:rPr lang="en-US" altLang="en-US" sz="2400">
                <a:ea typeface="ＭＳ Ｐゴシック" panose="020B0600070205080204" pitchFamily="34" charset="-128"/>
              </a:rPr>
              <a:t>The goal of title search is to construct a chain (history) of title from the earliest record time to the current owner.</a:t>
            </a:r>
          </a:p>
          <a:p>
            <a:pPr eaLnBrk="1" hangingPunct="1">
              <a:lnSpc>
                <a:spcPct val="80000"/>
              </a:lnSpc>
            </a:pPr>
            <a:r>
              <a:rPr lang="en-US" altLang="en-US" sz="2400">
                <a:ea typeface="ＭＳ Ｐゴシック" panose="020B0600070205080204" pitchFamily="34" charset="-128"/>
              </a:rPr>
              <a:t>If no breaks in this chain are discovered, then a complete chain is established.</a:t>
            </a:r>
          </a:p>
          <a:p>
            <a:pPr eaLnBrk="1" hangingPunct="1">
              <a:lnSpc>
                <a:spcPct val="80000"/>
              </a:lnSpc>
            </a:pPr>
            <a:r>
              <a:rPr lang="en-US" altLang="en-US" sz="2400">
                <a:ea typeface="ＭＳ Ｐゴシック" panose="020B0600070205080204" pitchFamily="34" charset="-128"/>
              </a:rPr>
              <a:t>A title search produces a </a:t>
            </a:r>
            <a:r>
              <a:rPr lang="en-US" altLang="en-US" sz="2400" i="1">
                <a:ea typeface="ＭＳ Ｐゴシック" panose="020B0600070205080204" pitchFamily="34" charset="-128"/>
              </a:rPr>
              <a:t>title abstract</a:t>
            </a:r>
            <a:r>
              <a:rPr lang="en-US" altLang="en-US" sz="2400">
                <a:ea typeface="ＭＳ Ｐゴシック" panose="020B0600070205080204" pitchFamily="34" charset="-128"/>
              </a:rPr>
              <a:t> that is a chronological summary of relevant documents.  </a:t>
            </a:r>
          </a:p>
          <a:p>
            <a:pPr eaLnBrk="1" hangingPunct="1">
              <a:lnSpc>
                <a:spcPct val="80000"/>
              </a:lnSpc>
            </a:pPr>
            <a:r>
              <a:rPr lang="en-US" altLang="en-US" sz="2400">
                <a:ea typeface="ＭＳ Ｐゴシック" panose="020B0600070205080204" pitchFamily="34" charset="-128"/>
              </a:rPr>
              <a:t>The grantor (seller) is frequently asked to demonstrate </a:t>
            </a:r>
            <a:r>
              <a:rPr lang="en-US" altLang="en-US" sz="2400">
                <a:solidFill>
                  <a:srgbClr val="FF0000"/>
                </a:solidFill>
                <a:ea typeface="ＭＳ Ｐゴシック" panose="020B0600070205080204" pitchFamily="34" charset="-128"/>
              </a:rPr>
              <a:t>a good title </a:t>
            </a:r>
            <a:r>
              <a:rPr lang="en-US" altLang="en-US" sz="2400">
                <a:ea typeface="ＭＳ Ｐゴシック" panose="020B0600070205080204" pitchFamily="34" charset="-128"/>
              </a:rPr>
              <a:t>in order to complete the sale by presenting either (1) title abstract </a:t>
            </a:r>
            <a:r>
              <a:rPr lang="en-US" altLang="en-US" sz="2400" i="1">
                <a:ea typeface="ＭＳ Ｐゴシック" panose="020B0600070205080204" pitchFamily="34" charset="-128"/>
              </a:rPr>
              <a:t>and</a:t>
            </a:r>
            <a:r>
              <a:rPr lang="en-US" altLang="en-US" sz="2400">
                <a:ea typeface="ＭＳ Ｐゴシック" panose="020B0600070205080204" pitchFamily="34" charset="-128"/>
              </a:rPr>
              <a:t> attorney</a:t>
            </a:r>
            <a:r>
              <a:rPr lang="ja-JP" altLang="en-US" sz="2400">
                <a:ea typeface="ＭＳ Ｐゴシック" panose="020B0600070205080204" pitchFamily="34" charset="-128"/>
              </a:rPr>
              <a:t>’</a:t>
            </a:r>
            <a:r>
              <a:rPr lang="en-US" altLang="ja-JP" sz="2400">
                <a:ea typeface="ＭＳ Ｐゴシック" panose="020B0600070205080204" pitchFamily="34" charset="-128"/>
              </a:rPr>
              <a:t>s opinion, or (2) title insurance commitment.</a:t>
            </a:r>
            <a:endParaRPr lang="en-US" altLang="en-US" sz="2400">
              <a:ea typeface="ＭＳ Ｐゴシック" panose="020B0600070205080204"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F690C9F6-A9D4-723F-177E-D1565E66FFD8}"/>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Title insurance</a:t>
            </a:r>
          </a:p>
        </p:txBody>
      </p:sp>
      <p:sp>
        <p:nvSpPr>
          <p:cNvPr id="53250" name="Rectangle 3">
            <a:extLst>
              <a:ext uri="{FF2B5EF4-FFF2-40B4-BE49-F238E27FC236}">
                <a16:creationId xmlns:a16="http://schemas.microsoft.com/office/drawing/2014/main" id="{35357CBC-1F07-A80B-242E-BABE0668B9EE}"/>
              </a:ext>
            </a:extLst>
          </p:cNvPr>
          <p:cNvSpPr>
            <a:spLocks noGrp="1" noChangeArrowheads="1"/>
          </p:cNvSpPr>
          <p:nvPr>
            <p:ph type="body" idx="1"/>
          </p:nvPr>
        </p:nvSpPr>
        <p:spPr/>
        <p:txBody>
          <a:bodyPr/>
          <a:lstStyle/>
          <a:p>
            <a:pPr eaLnBrk="1" hangingPunct="1"/>
            <a:r>
              <a:rPr lang="en-US" altLang="en-US">
                <a:ea typeface="ＭＳ Ｐゴシック" panose="020B0600070205080204" pitchFamily="34" charset="-128"/>
              </a:rPr>
              <a:t>2 types of title insurance policies: (1) the owner</a:t>
            </a:r>
            <a:r>
              <a:rPr lang="ja-JP" altLang="en-US">
                <a:ea typeface="ＭＳ Ｐゴシック" panose="020B0600070205080204" pitchFamily="34" charset="-128"/>
              </a:rPr>
              <a:t>’</a:t>
            </a:r>
            <a:r>
              <a:rPr lang="en-US" altLang="ja-JP">
                <a:ea typeface="ＭＳ Ｐゴシック" panose="020B0600070205080204" pitchFamily="34" charset="-128"/>
              </a:rPr>
              <a:t>s policy insures the interests of a new property owner, (2) the mortgagee</a:t>
            </a:r>
            <a:r>
              <a:rPr lang="ja-JP" altLang="en-US">
                <a:ea typeface="ＭＳ Ｐゴシック" panose="020B0600070205080204" pitchFamily="34" charset="-128"/>
              </a:rPr>
              <a:t>’</a:t>
            </a:r>
            <a:r>
              <a:rPr lang="en-US" altLang="ja-JP">
                <a:ea typeface="ＭＳ Ｐゴシック" panose="020B0600070205080204" pitchFamily="34" charset="-128"/>
              </a:rPr>
              <a:t>s (lender</a:t>
            </a:r>
            <a:r>
              <a:rPr lang="ja-JP" altLang="en-US">
                <a:ea typeface="ＭＳ Ｐゴシック" panose="020B0600070205080204" pitchFamily="34" charset="-128"/>
              </a:rPr>
              <a:t>’</a:t>
            </a:r>
            <a:r>
              <a:rPr lang="en-US" altLang="ja-JP">
                <a:ea typeface="ＭＳ Ｐゴシック" panose="020B0600070205080204" pitchFamily="34" charset="-128"/>
              </a:rPr>
              <a:t>s) policy insures the interests of the mortgagee.</a:t>
            </a:r>
          </a:p>
          <a:p>
            <a:pPr eaLnBrk="1" hangingPunct="1"/>
            <a:r>
              <a:rPr lang="en-US" altLang="en-US">
                <a:ea typeface="ＭＳ Ｐゴシック" panose="020B0600070205080204" pitchFamily="34" charset="-128"/>
              </a:rPr>
              <a:t>Title insurance is required for any mortgage that is traded in the secondary mortgage market.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6EDEF4B6-1C19-E04B-77CF-712395977286}"/>
              </a:ext>
            </a:extLst>
          </p:cNvPr>
          <p:cNvSpPr>
            <a:spLocks noGrp="1" noChangeArrowheads="1"/>
          </p:cNvSpPr>
          <p:nvPr>
            <p:ph type="title"/>
          </p:nvPr>
        </p:nvSpPr>
        <p:spPr/>
        <p:txBody>
          <a:bodyPr/>
          <a:lstStyle/>
          <a:p>
            <a:r>
              <a:rPr lang="en-US" altLang="en-US">
                <a:ea typeface="ＭＳ Ｐゴシック" panose="020B0600070205080204" pitchFamily="34" charset="-128"/>
              </a:rPr>
              <a:t>Tribal land claims and questionable titles</a:t>
            </a:r>
          </a:p>
        </p:txBody>
      </p:sp>
      <p:sp>
        <p:nvSpPr>
          <p:cNvPr id="54274" name="Content Placeholder 2">
            <a:extLst>
              <a:ext uri="{FF2B5EF4-FFF2-40B4-BE49-F238E27FC236}">
                <a16:creationId xmlns:a16="http://schemas.microsoft.com/office/drawing/2014/main" id="{8AA609E1-DCBA-2081-AF36-A6D4CABC403D}"/>
              </a:ext>
            </a:extLst>
          </p:cNvPr>
          <p:cNvSpPr>
            <a:spLocks noGrp="1" noChangeArrowheads="1"/>
          </p:cNvSpPr>
          <p:nvPr>
            <p:ph idx="1"/>
          </p:nvPr>
        </p:nvSpPr>
        <p:spPr/>
        <p:txBody>
          <a:bodyPr/>
          <a:lstStyle/>
          <a:p>
            <a:r>
              <a:rPr lang="en-US" altLang="en-US" sz="2400">
                <a:ea typeface="ＭＳ Ｐゴシック" panose="020B0600070205080204" pitchFamily="34" charset="-128"/>
              </a:rPr>
              <a:t>Among those who’ve felt such pain is Daniel Gates, a seventh-generation Chittenango (NY) farmer. By 1999, he had been trying for two years to sell his 800-acre farm in order to pay off his debts and retire, but he could find no buyers, even at a cut price. </a:t>
            </a:r>
          </a:p>
          <a:p>
            <a:r>
              <a:rPr lang="en-US" altLang="en-US" sz="2400">
                <a:ea typeface="ＭＳ Ｐゴシック" panose="020B0600070205080204" pitchFamily="34" charset="-128"/>
              </a:rPr>
              <a:t>As real-estate broker Michael Gaiser explained to a reporter, selling land in the </a:t>
            </a:r>
            <a:r>
              <a:rPr lang="en-US" altLang="en-US" sz="2400">
                <a:solidFill>
                  <a:srgbClr val="FF0000"/>
                </a:solidFill>
                <a:ea typeface="ＭＳ Ｐゴシック" panose="020B0600070205080204" pitchFamily="34" charset="-128"/>
              </a:rPr>
              <a:t>Indian claim area</a:t>
            </a:r>
            <a:r>
              <a:rPr lang="en-US" altLang="en-US" sz="2400">
                <a:ea typeface="ＭＳ Ｐゴシック" panose="020B0600070205080204" pitchFamily="34" charset="-128"/>
              </a:rPr>
              <a:t> had become “a nightmare,” because the difficulty and delay in getting title insurance slow down transactions and spook potential buyers.</a:t>
            </a:r>
          </a:p>
          <a:p>
            <a:r>
              <a:rPr lang="en-US" altLang="en-US" sz="2400">
                <a:ea typeface="ＭＳ Ｐゴシック" panose="020B0600070205080204" pitchFamily="34" charset="-128"/>
              </a:rPr>
              <a:t>Source: City Journal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635D72D8-5AA1-8145-B27C-EECD56D28D1A}"/>
              </a:ext>
            </a:extLst>
          </p:cNvPr>
          <p:cNvSpPr>
            <a:spLocks noGrp="1" noChangeArrowheads="1"/>
          </p:cNvSpPr>
          <p:nvPr>
            <p:ph type="title"/>
          </p:nvPr>
        </p:nvSpPr>
        <p:spPr/>
        <p:txBody>
          <a:bodyPr/>
          <a:lstStyle/>
          <a:p>
            <a:r>
              <a:rPr lang="en-US" altLang="en-US">
                <a:ea typeface="ＭＳ Ｐゴシック" panose="020B0600070205080204" pitchFamily="34" charset="-128"/>
              </a:rPr>
              <a:t>Land back</a:t>
            </a:r>
          </a:p>
        </p:txBody>
      </p:sp>
      <p:sp>
        <p:nvSpPr>
          <p:cNvPr id="55298" name="Content Placeholder 2">
            <a:extLst>
              <a:ext uri="{FF2B5EF4-FFF2-40B4-BE49-F238E27FC236}">
                <a16:creationId xmlns:a16="http://schemas.microsoft.com/office/drawing/2014/main" id="{9EF45859-6CD7-7C04-1A35-681AFA244143}"/>
              </a:ext>
            </a:extLst>
          </p:cNvPr>
          <p:cNvSpPr>
            <a:spLocks noGrp="1" noChangeArrowheads="1"/>
          </p:cNvSpPr>
          <p:nvPr>
            <p:ph idx="1"/>
          </p:nvPr>
        </p:nvSpPr>
        <p:spPr/>
        <p:txBody>
          <a:bodyPr/>
          <a:lstStyle/>
          <a:p>
            <a:r>
              <a:rPr lang="en-US" altLang="en-US" sz="2000" b="1">
                <a:solidFill>
                  <a:srgbClr val="FF0000"/>
                </a:solidFill>
                <a:ea typeface="ＭＳ Ｐゴシック" panose="020B0600070205080204" pitchFamily="34" charset="-128"/>
              </a:rPr>
              <a:t>Land Back</a:t>
            </a:r>
            <a:r>
              <a:rPr lang="en-US" altLang="en-US" sz="2000">
                <a:solidFill>
                  <a:srgbClr val="FF0000"/>
                </a:solidFill>
                <a:ea typeface="ＭＳ Ｐゴシック" panose="020B0600070205080204" pitchFamily="34" charset="-128"/>
              </a:rPr>
              <a:t> </a:t>
            </a:r>
            <a:r>
              <a:rPr lang="en-US" altLang="en-US" sz="2000">
                <a:ea typeface="ＭＳ Ｐゴシック" panose="020B0600070205080204" pitchFamily="34" charset="-128"/>
              </a:rPr>
              <a:t>is a campaign that seeks to establish political and economic control to indigenous people over land that had historically belonged to them prior to colonization.</a:t>
            </a:r>
          </a:p>
          <a:p>
            <a:r>
              <a:rPr lang="en-US" altLang="en-US" sz="2000">
                <a:ea typeface="ＭＳ Ｐゴシック" panose="020B0600070205080204" pitchFamily="34" charset="-128"/>
              </a:rPr>
              <a:t>The Wiyot people have lived for thousands of years on California’s northern coast. In 2004 the Eureka City Council transferred land back to the Wiyot tribe, to add to land the Wiyot had purchased. The council transferred another 60 acres in 2006.</a:t>
            </a:r>
          </a:p>
          <a:p>
            <a:r>
              <a:rPr lang="en-US" altLang="en-US" sz="2000">
                <a:ea typeface="ＭＳ Ｐゴシック" panose="020B0600070205080204" pitchFamily="34" charset="-128"/>
              </a:rPr>
              <a:t>The Mashpee Wampanoag have lived in Massachusetts and eastern Rhode Island for thousands of years. In 2007, about 300 acres of Massachusetts land was put into trust as a reservation for the tribe. </a:t>
            </a:r>
          </a:p>
          <a:p>
            <a:r>
              <a:rPr lang="en-US" altLang="en-US" sz="2000">
                <a:ea typeface="ＭＳ Ｐゴシック" panose="020B0600070205080204" pitchFamily="34" charset="-128"/>
              </a:rPr>
              <a:t>Source: Wikipedia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44CCE5EF-0D44-1D1B-999E-F69175C996C9}"/>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Public records, I</a:t>
            </a:r>
          </a:p>
        </p:txBody>
      </p:sp>
      <p:sp>
        <p:nvSpPr>
          <p:cNvPr id="56322" name="Rectangle 3">
            <a:extLst>
              <a:ext uri="{FF2B5EF4-FFF2-40B4-BE49-F238E27FC236}">
                <a16:creationId xmlns:a16="http://schemas.microsoft.com/office/drawing/2014/main" id="{C225FD86-323E-C9ED-0482-F01A854C7D8B}"/>
              </a:ext>
            </a:extLst>
          </p:cNvPr>
          <p:cNvSpPr>
            <a:spLocks noGrp="1" noChangeArrowheads="1"/>
          </p:cNvSpPr>
          <p:nvPr>
            <p:ph type="body" idx="1"/>
          </p:nvPr>
        </p:nvSpPr>
        <p:spPr/>
        <p:txBody>
          <a:bodyPr/>
          <a:lstStyle/>
          <a:p>
            <a:pPr eaLnBrk="1" hangingPunct="1">
              <a:lnSpc>
                <a:spcPct val="80000"/>
              </a:lnSpc>
            </a:pPr>
            <a:r>
              <a:rPr lang="en-US" altLang="en-US" sz="2400" i="1">
                <a:ea typeface="ＭＳ Ｐゴシック" panose="020B0600070205080204" pitchFamily="34" charset="-128"/>
              </a:rPr>
              <a:t>Doctrine of constructive notice</a:t>
            </a:r>
            <a:r>
              <a:rPr lang="en-US" altLang="en-US" sz="2400">
                <a:ea typeface="ＭＳ Ｐゴシック" panose="020B0600070205080204" pitchFamily="34" charset="-128"/>
              </a:rPr>
              <a:t>: a person cannot be bound by claims he/she has no means of knowing.  </a:t>
            </a:r>
          </a:p>
          <a:p>
            <a:pPr eaLnBrk="1" hangingPunct="1">
              <a:lnSpc>
                <a:spcPct val="80000"/>
              </a:lnSpc>
            </a:pPr>
            <a:r>
              <a:rPr lang="en-US" altLang="en-US" sz="2400">
                <a:ea typeface="ＭＳ Ｐゴシック" panose="020B0600070205080204" pitchFamily="34" charset="-128"/>
              </a:rPr>
              <a:t>This doctrine requires documents conveying an interest in real property to be placed in the (county) public records.  </a:t>
            </a:r>
          </a:p>
          <a:p>
            <a:pPr eaLnBrk="1" hangingPunct="1">
              <a:lnSpc>
                <a:spcPct val="80000"/>
              </a:lnSpc>
            </a:pPr>
            <a:r>
              <a:rPr lang="en-US" altLang="en-US" sz="2400">
                <a:ea typeface="ＭＳ Ｐゴシック" panose="020B0600070205080204" pitchFamily="34" charset="-128"/>
              </a:rPr>
              <a:t>Once in the public records, the document is bonding on everyone, whether or not they make an effort to learn of it.</a:t>
            </a:r>
          </a:p>
          <a:p>
            <a:pPr eaLnBrk="1" hangingPunct="1">
              <a:lnSpc>
                <a:spcPct val="80000"/>
              </a:lnSpc>
            </a:pPr>
            <a:r>
              <a:rPr lang="en-US" altLang="en-US" sz="2400">
                <a:ea typeface="ＭＳ Ｐゴシック" panose="020B0600070205080204" pitchFamily="34" charset="-128"/>
              </a:rPr>
              <a:t>Implication: when a grantee receives a deed, it is important to record it asap since priority of real property private claims is by chronology of recording.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01F04A07-763C-2296-5CD8-217D295BEC82}"/>
              </a:ext>
            </a:extLst>
          </p:cNvPr>
          <p:cNvSpPr>
            <a:spLocks noGrp="1" noChangeArrowheads="1"/>
          </p:cNvSpPr>
          <p:nvPr>
            <p:ph type="title"/>
          </p:nvPr>
        </p:nvSpPr>
        <p:spPr/>
        <p:txBody>
          <a:bodyPr/>
          <a:lstStyle/>
          <a:p>
            <a:r>
              <a:rPr lang="en-US" altLang="en-US">
                <a:ea typeface="ＭＳ Ｐゴシック" panose="020B0600070205080204" pitchFamily="34" charset="-128"/>
              </a:rPr>
              <a:t>Faulty foreclosure</a:t>
            </a:r>
          </a:p>
        </p:txBody>
      </p:sp>
      <p:sp>
        <p:nvSpPr>
          <p:cNvPr id="57346" name="Content Placeholder 2">
            <a:extLst>
              <a:ext uri="{FF2B5EF4-FFF2-40B4-BE49-F238E27FC236}">
                <a16:creationId xmlns:a16="http://schemas.microsoft.com/office/drawing/2014/main" id="{4CC6C7C8-CCF9-1F6F-3253-64C04B1B0AF5}"/>
              </a:ext>
            </a:extLst>
          </p:cNvPr>
          <p:cNvSpPr>
            <a:spLocks noGrp="1" noChangeArrowheads="1"/>
          </p:cNvSpPr>
          <p:nvPr>
            <p:ph idx="1"/>
          </p:nvPr>
        </p:nvSpPr>
        <p:spPr/>
        <p:txBody>
          <a:bodyPr/>
          <a:lstStyle/>
          <a:p>
            <a:r>
              <a:rPr lang="en-US" altLang="en-US" sz="2000">
                <a:ea typeface="ＭＳ Ｐゴシック" panose="020B0600070205080204" pitchFamily="34" charset="-128"/>
              </a:rPr>
              <a:t>A </a:t>
            </a:r>
            <a:r>
              <a:rPr lang="en-US" altLang="en-US" sz="2000" b="1">
                <a:ea typeface="ＭＳ Ｐゴシック" panose="020B0600070205080204" pitchFamily="34" charset="-128"/>
              </a:rPr>
              <a:t>Massachusetts </a:t>
            </a:r>
            <a:r>
              <a:rPr lang="en-US" altLang="en-US" sz="2000">
                <a:ea typeface="ＭＳ Ｐゴシック" panose="020B0600070205080204" pitchFamily="34" charset="-128"/>
              </a:rPr>
              <a:t>man who bought a home in a faulty foreclosure sale didn’t have the right to bring a court case over the property because he isn’t the owner, the state’s high court ruled. </a:t>
            </a:r>
          </a:p>
          <a:p>
            <a:r>
              <a:rPr lang="en-US" altLang="en-US" sz="2000">
                <a:ea typeface="ＭＳ Ｐゴシック" panose="020B0600070205080204" pitchFamily="34" charset="-128"/>
              </a:rPr>
              <a:t>The Supreme Judicial Court, which in January found that </a:t>
            </a:r>
            <a:r>
              <a:rPr lang="en-US" altLang="en-US" sz="2000">
                <a:solidFill>
                  <a:srgbClr val="FF0000"/>
                </a:solidFill>
                <a:ea typeface="ＭＳ Ｐゴシック" panose="020B0600070205080204" pitchFamily="34" charset="-128"/>
              </a:rPr>
              <a:t>banks can’t foreclose on a house if they don’t own the mortgage</a:t>
            </a:r>
            <a:r>
              <a:rPr lang="en-US" altLang="en-US" sz="2000">
                <a:ea typeface="ＭＳ Ｐゴシック" panose="020B0600070205080204" pitchFamily="34" charset="-128"/>
              </a:rPr>
              <a:t>, went one step further in a closely watched case and said </a:t>
            </a:r>
            <a:r>
              <a:rPr lang="en-US" altLang="en-US" sz="2000">
                <a:solidFill>
                  <a:srgbClr val="FF0000"/>
                </a:solidFill>
                <a:ea typeface="ＭＳ Ｐゴシック" panose="020B0600070205080204" pitchFamily="34" charset="-128"/>
              </a:rPr>
              <a:t>a sale after that foreclosure doesn’t transfer the property</a:t>
            </a:r>
            <a:r>
              <a:rPr lang="en-US" altLang="en-US" sz="2000">
                <a:ea typeface="ＭＳ Ｐゴシック" panose="020B0600070205080204" pitchFamily="34" charset="-128"/>
              </a:rPr>
              <a:t>. Therefore, the buyer couldn’t bring his court action against a previous owner, the court ruled.</a:t>
            </a:r>
          </a:p>
          <a:p>
            <a:r>
              <a:rPr lang="en-US" altLang="en-US" sz="2000">
                <a:ea typeface="ＭＳ Ｐゴシック" panose="020B0600070205080204" pitchFamily="34" charset="-128"/>
              </a:rPr>
              <a:t>U.S. Bankcorp clouded home titles through sloppy transferring of mortgages.</a:t>
            </a:r>
          </a:p>
          <a:p>
            <a:r>
              <a:rPr lang="en-US" altLang="en-US" sz="2000">
                <a:ea typeface="ＭＳ Ｐゴシック" panose="020B0600070205080204" pitchFamily="34" charset="-128"/>
              </a:rPr>
              <a:t>Source: Bloomberg, 2011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16D462C1-8B04-5916-5C2F-D0FF5333EA20}"/>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Public records, II</a:t>
            </a:r>
          </a:p>
        </p:txBody>
      </p:sp>
      <p:sp>
        <p:nvSpPr>
          <p:cNvPr id="58370" name="Rectangle 3">
            <a:extLst>
              <a:ext uri="{FF2B5EF4-FFF2-40B4-BE49-F238E27FC236}">
                <a16:creationId xmlns:a16="http://schemas.microsoft.com/office/drawing/2014/main" id="{29FAD2BB-FF84-6B63-126A-B15E52B1CAA5}"/>
              </a:ext>
            </a:extLst>
          </p:cNvPr>
          <p:cNvSpPr>
            <a:spLocks noGrp="1" noChangeArrowheads="1"/>
          </p:cNvSpPr>
          <p:nvPr>
            <p:ph type="body" idx="1"/>
          </p:nvPr>
        </p:nvSpPr>
        <p:spPr/>
        <p:txBody>
          <a:bodyPr/>
          <a:lstStyle/>
          <a:p>
            <a:pPr eaLnBrk="1" hangingPunct="1">
              <a:lnSpc>
                <a:spcPct val="90000"/>
              </a:lnSpc>
            </a:pPr>
            <a:r>
              <a:rPr lang="en-US" altLang="en-US" sz="2800">
                <a:ea typeface="ＭＳ Ｐゴシック" panose="020B0600070205080204" pitchFamily="34" charset="-128"/>
              </a:rPr>
              <a:t>The public records cannot assure complete knowledge of real property interests because some conveyances occur without a deed. </a:t>
            </a:r>
          </a:p>
          <a:p>
            <a:pPr eaLnBrk="1" hangingPunct="1">
              <a:lnSpc>
                <a:spcPct val="90000"/>
              </a:lnSpc>
            </a:pPr>
            <a:r>
              <a:rPr lang="en-US" altLang="en-US" sz="2800">
                <a:ea typeface="ＭＳ Ｐゴシック" panose="020B0600070205080204" pitchFamily="34" charset="-128"/>
              </a:rPr>
              <a:t>Example: a subdivision map may show </a:t>
            </a:r>
            <a:r>
              <a:rPr lang="ja-JP" altLang="en-US" sz="2800">
                <a:ea typeface="ＭＳ Ｐゴシック" panose="020B0600070205080204" pitchFamily="34" charset="-128"/>
              </a:rPr>
              <a:t>“</a:t>
            </a:r>
            <a:r>
              <a:rPr lang="en-US" altLang="ja-JP" sz="2800">
                <a:ea typeface="ＭＳ Ｐゴシック" panose="020B0600070205080204" pitchFamily="34" charset="-128"/>
              </a:rPr>
              <a:t>implied easements</a:t>
            </a:r>
            <a:r>
              <a:rPr lang="ja-JP" altLang="en-US" sz="2800">
                <a:ea typeface="ＭＳ Ｐゴシック" panose="020B0600070205080204" pitchFamily="34" charset="-128"/>
              </a:rPr>
              <a:t>”</a:t>
            </a:r>
            <a:r>
              <a:rPr lang="en-US" altLang="ja-JP" sz="2800">
                <a:ea typeface="ＭＳ Ｐゴシック" panose="020B0600070205080204" pitchFamily="34" charset="-128"/>
              </a:rPr>
              <a:t> such as bike paths or footpaths that are not spelled out in the deed.  </a:t>
            </a:r>
          </a:p>
          <a:p>
            <a:pPr eaLnBrk="1" hangingPunct="1">
              <a:lnSpc>
                <a:spcPct val="90000"/>
              </a:lnSpc>
            </a:pPr>
            <a:r>
              <a:rPr lang="en-US" altLang="en-US" sz="2800">
                <a:ea typeface="ＭＳ Ｐゴシック" panose="020B0600070205080204" pitchFamily="34" charset="-128"/>
              </a:rPr>
              <a:t>Implication: property should never be acquired until it has been inspected.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4D3881CF-26B5-98B3-9D62-5BDD6C03EB98}"/>
              </a:ext>
            </a:extLst>
          </p:cNvPr>
          <p:cNvSpPr>
            <a:spLocks noGrp="1" noChangeArrowheads="1"/>
          </p:cNvSpPr>
          <p:nvPr>
            <p:ph type="title"/>
          </p:nvPr>
        </p:nvSpPr>
        <p:spPr/>
        <p:txBody>
          <a:bodyPr/>
          <a:lstStyle/>
          <a:p>
            <a:r>
              <a:rPr lang="en-US" altLang="en-US">
                <a:ea typeface="ＭＳ Ｐゴシック" panose="020B0600070205080204" pitchFamily="34" charset="-128"/>
              </a:rPr>
              <a:t>A subdivision map</a:t>
            </a:r>
          </a:p>
        </p:txBody>
      </p:sp>
      <p:pic>
        <p:nvPicPr>
          <p:cNvPr id="59394" name="Content Placeholder 3" descr="map.png">
            <a:extLst>
              <a:ext uri="{FF2B5EF4-FFF2-40B4-BE49-F238E27FC236}">
                <a16:creationId xmlns:a16="http://schemas.microsoft.com/office/drawing/2014/main" id="{CCA2B40B-30F6-505A-FFE2-E5D14A154E5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3553" r="-33553"/>
          <a:stretch>
            <a:fillRect/>
          </a:stretch>
        </p:blipFill>
        <p:spPr>
          <a:xfrm>
            <a:off x="-304800" y="1676400"/>
            <a:ext cx="10287000" cy="50292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168E0290-D5C0-303D-D41E-7ED1777BD3F9}"/>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Co-ownership</a:t>
            </a:r>
          </a:p>
        </p:txBody>
      </p:sp>
      <p:sp>
        <p:nvSpPr>
          <p:cNvPr id="60418" name="Rectangle 3">
            <a:extLst>
              <a:ext uri="{FF2B5EF4-FFF2-40B4-BE49-F238E27FC236}">
                <a16:creationId xmlns:a16="http://schemas.microsoft.com/office/drawing/2014/main" id="{AA2010B6-E2BB-1D98-021F-B9EF8EB988D2}"/>
              </a:ext>
            </a:extLst>
          </p:cNvPr>
          <p:cNvSpPr>
            <a:spLocks noGrp="1" noChangeArrowheads="1"/>
          </p:cNvSpPr>
          <p:nvPr>
            <p:ph type="body" idx="1"/>
          </p:nvPr>
        </p:nvSpPr>
        <p:spPr/>
        <p:txBody>
          <a:bodyPr/>
          <a:lstStyle/>
          <a:p>
            <a:pPr eaLnBrk="1" hangingPunct="1"/>
            <a:r>
              <a:rPr lang="en-US" altLang="en-US">
                <a:ea typeface="ＭＳ Ｐゴシック" panose="020B0600070205080204" pitchFamily="34" charset="-128"/>
              </a:rPr>
              <a:t>Real estate is often owned by a group of persons either directly or indirectly. </a:t>
            </a:r>
          </a:p>
          <a:p>
            <a:pPr eaLnBrk="1" hangingPunct="1"/>
            <a:r>
              <a:rPr lang="en-US" altLang="en-US">
                <a:ea typeface="ＭＳ Ｐゴシック" panose="020B0600070205080204" pitchFamily="34" charset="-128"/>
              </a:rPr>
              <a:t>Indirect co-ownership via public markets, e.g., real estate investment trusts (REITs), is becoming popular.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375DAEC4-2FC3-33AB-B092-0783ED42685D}"/>
              </a:ext>
            </a:extLst>
          </p:cNvPr>
          <p:cNvSpPr>
            <a:spLocks noGrp="1" noChangeArrowheads="1"/>
          </p:cNvSpPr>
          <p:nvPr>
            <p:ph type="title"/>
          </p:nvPr>
        </p:nvSpPr>
        <p:spPr/>
        <p:txBody>
          <a:bodyPr/>
          <a:lstStyle/>
          <a:p>
            <a:pPr eaLnBrk="1" hangingPunct="1"/>
            <a:r>
              <a:rPr lang="en-US" altLang="en-US" sz="3600">
                <a:ea typeface="ＭＳ Ｐゴシック" panose="020B0600070205080204" pitchFamily="34" charset="-128"/>
              </a:rPr>
              <a:t>One form of direct co-ownership</a:t>
            </a:r>
          </a:p>
        </p:txBody>
      </p:sp>
      <p:sp>
        <p:nvSpPr>
          <p:cNvPr id="61442" name="Rectangle 3">
            <a:extLst>
              <a:ext uri="{FF2B5EF4-FFF2-40B4-BE49-F238E27FC236}">
                <a16:creationId xmlns:a16="http://schemas.microsoft.com/office/drawing/2014/main" id="{FA3F9EA2-3441-4C5E-D63A-4A9076F5445C}"/>
              </a:ext>
            </a:extLst>
          </p:cNvPr>
          <p:cNvSpPr>
            <a:spLocks noGrp="1" noChangeArrowheads="1"/>
          </p:cNvSpPr>
          <p:nvPr>
            <p:ph type="body" idx="1"/>
          </p:nvPr>
        </p:nvSpPr>
        <p:spPr/>
        <p:txBody>
          <a:bodyPr/>
          <a:lstStyle/>
          <a:p>
            <a:pPr eaLnBrk="1" hangingPunct="1">
              <a:lnSpc>
                <a:spcPct val="90000"/>
              </a:lnSpc>
            </a:pPr>
            <a:r>
              <a:rPr lang="en-US" altLang="en-US" sz="2600" i="1">
                <a:ea typeface="ＭＳ Ｐゴシック" panose="020B0600070205080204" pitchFamily="34" charset="-128"/>
              </a:rPr>
              <a:t>Condominium</a:t>
            </a:r>
            <a:r>
              <a:rPr lang="en-US" altLang="en-US" sz="2600">
                <a:ea typeface="ＭＳ Ｐゴシック" panose="020B0600070205080204" pitchFamily="34" charset="-128"/>
              </a:rPr>
              <a:t>: a form of ownership combining </a:t>
            </a:r>
            <a:r>
              <a:rPr lang="en-US" altLang="en-US" sz="2600">
                <a:solidFill>
                  <a:srgbClr val="FF0000"/>
                </a:solidFill>
                <a:ea typeface="ＭＳ Ｐゴシック" panose="020B0600070205080204" pitchFamily="34" charset="-128"/>
              </a:rPr>
              <a:t>single person ownership </a:t>
            </a:r>
            <a:r>
              <a:rPr lang="en-US" altLang="en-US" sz="2600">
                <a:ea typeface="ＭＳ Ｐゴシック" panose="020B0600070205080204" pitchFamily="34" charset="-128"/>
              </a:rPr>
              <a:t>with </a:t>
            </a:r>
            <a:r>
              <a:rPr lang="en-US" altLang="en-US" sz="2600">
                <a:solidFill>
                  <a:srgbClr val="FF0000"/>
                </a:solidFill>
                <a:ea typeface="ＭＳ Ｐゴシック" panose="020B0600070205080204" pitchFamily="34" charset="-128"/>
              </a:rPr>
              <a:t>tenancy in common</a:t>
            </a:r>
            <a:r>
              <a:rPr lang="en-US" altLang="en-US" sz="2600">
                <a:ea typeface="ＭＳ Ｐゴシック" panose="020B0600070205080204" pitchFamily="34" charset="-128"/>
              </a:rPr>
              <a:t>.  </a:t>
            </a:r>
          </a:p>
          <a:p>
            <a:pPr eaLnBrk="1" hangingPunct="1">
              <a:lnSpc>
                <a:spcPct val="90000"/>
              </a:lnSpc>
            </a:pPr>
            <a:r>
              <a:rPr lang="en-US" altLang="en-US" sz="2600">
                <a:ea typeface="ＭＳ Ｐゴシック" panose="020B0600070205080204" pitchFamily="34" charset="-128"/>
              </a:rPr>
              <a:t>The owner holds a fee simple interest (freeholds) to a certain space, such as an apartment.  </a:t>
            </a:r>
          </a:p>
          <a:p>
            <a:pPr eaLnBrk="1" hangingPunct="1">
              <a:lnSpc>
                <a:spcPct val="90000"/>
              </a:lnSpc>
            </a:pPr>
            <a:r>
              <a:rPr lang="en-US" altLang="en-US" sz="2600">
                <a:ea typeface="ＭＳ Ｐゴシック" panose="020B0600070205080204" pitchFamily="34" charset="-128"/>
              </a:rPr>
              <a:t>Joint with this estate, the owner is a tenant in common in the community elements, such as elevators, driveways, swimming pools, of the property.  That is, no one can use these elements in a way that preempts the ability of the other owners to similarly enjoy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4D9A35B4-7432-833E-A509-B1AA44412A5B}"/>
              </a:ext>
            </a:extLst>
          </p:cNvPr>
          <p:cNvSpPr>
            <a:spLocks noGrp="1" noChangeArrowheads="1"/>
          </p:cNvSpPr>
          <p:nvPr>
            <p:ph type="title"/>
          </p:nvPr>
        </p:nvSpPr>
        <p:spPr/>
        <p:txBody>
          <a:bodyPr/>
          <a:lstStyle/>
          <a:p>
            <a:r>
              <a:rPr lang="en-US" altLang="en-US">
                <a:ea typeface="ＭＳ Ｐゴシック" panose="020B0600070205080204" pitchFamily="34" charset="-128"/>
              </a:rPr>
              <a:t>Examples of condos</a:t>
            </a:r>
          </a:p>
        </p:txBody>
      </p:sp>
      <p:pic>
        <p:nvPicPr>
          <p:cNvPr id="62466" name="Content Placeholder 3" descr="get_a_condo_at_lake_grande_today.jpg">
            <a:extLst>
              <a:ext uri="{FF2B5EF4-FFF2-40B4-BE49-F238E27FC236}">
                <a16:creationId xmlns:a16="http://schemas.microsoft.com/office/drawing/2014/main" id="{111E2B48-CCE9-C176-FF3A-562EF0C1BED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317" b="1317"/>
          <a:stretch>
            <a:fillRect/>
          </a:stretch>
        </p:blipFill>
        <p:spPr>
          <a:xfrm>
            <a:off x="304800" y="1828800"/>
            <a:ext cx="4343400" cy="3429000"/>
          </a:xfrm>
        </p:spPr>
      </p:pic>
      <p:pic>
        <p:nvPicPr>
          <p:cNvPr id="62467" name="Picture 4" descr="043c5f99fee4ce2aeaf7300f3837cdb06816029590.jpg">
            <a:extLst>
              <a:ext uri="{FF2B5EF4-FFF2-40B4-BE49-F238E27FC236}">
                <a16:creationId xmlns:a16="http://schemas.microsoft.com/office/drawing/2014/main" id="{C6BD30BF-8D70-A0C2-B5CB-695D8D527D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971800"/>
            <a:ext cx="41910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F0A74A99-4F44-82E4-65AA-0B6487BA2CEB}"/>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Land use regulations</a:t>
            </a:r>
          </a:p>
        </p:txBody>
      </p:sp>
      <p:sp>
        <p:nvSpPr>
          <p:cNvPr id="63490" name="Rectangle 3">
            <a:extLst>
              <a:ext uri="{FF2B5EF4-FFF2-40B4-BE49-F238E27FC236}">
                <a16:creationId xmlns:a16="http://schemas.microsoft.com/office/drawing/2014/main" id="{B75939EF-A80F-C0E5-3D7C-47BD4EF46329}"/>
              </a:ext>
            </a:extLst>
          </p:cNvPr>
          <p:cNvSpPr>
            <a:spLocks noGrp="1" noChangeArrowheads="1"/>
          </p:cNvSpPr>
          <p:nvPr>
            <p:ph type="body" idx="1"/>
          </p:nvPr>
        </p:nvSpPr>
        <p:spPr/>
        <p:txBody>
          <a:bodyPr/>
          <a:lstStyle/>
          <a:p>
            <a:pPr eaLnBrk="1" hangingPunct="1"/>
            <a:r>
              <a:rPr lang="en-US" altLang="en-US">
                <a:ea typeface="ＭＳ Ｐゴシック" panose="020B0600070205080204" pitchFamily="34" charset="-128"/>
              </a:rPr>
              <a:t>The usual land use regulations include at least (1) building codes, (2) zoning, and (3) subdivision regulations.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37F4DED2-EF83-B150-1E51-F4AA2059D2A0}"/>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Building codes</a:t>
            </a:r>
          </a:p>
        </p:txBody>
      </p:sp>
      <p:sp>
        <p:nvSpPr>
          <p:cNvPr id="64514" name="Rectangle 3">
            <a:extLst>
              <a:ext uri="{FF2B5EF4-FFF2-40B4-BE49-F238E27FC236}">
                <a16:creationId xmlns:a16="http://schemas.microsoft.com/office/drawing/2014/main" id="{0BC87589-65F7-0DB9-98FD-9CBBC18AEE7B}"/>
              </a:ext>
            </a:extLst>
          </p:cNvPr>
          <p:cNvSpPr>
            <a:spLocks noGrp="1" noChangeArrowheads="1"/>
          </p:cNvSpPr>
          <p:nvPr>
            <p:ph type="body" idx="1"/>
          </p:nvPr>
        </p:nvSpPr>
        <p:spPr/>
        <p:txBody>
          <a:bodyPr/>
          <a:lstStyle/>
          <a:p>
            <a:pPr eaLnBrk="1" hangingPunct="1"/>
            <a:r>
              <a:rPr lang="en-US" altLang="en-US">
                <a:ea typeface="ＭＳ Ｐゴシック" panose="020B0600070205080204" pitchFamily="34" charset="-128"/>
              </a:rPr>
              <a:t>The earliest use of policy power to regulate land use.</a:t>
            </a:r>
          </a:p>
          <a:p>
            <a:pPr eaLnBrk="1" hangingPunct="1"/>
            <a:r>
              <a:rPr lang="en-US" altLang="en-US">
                <a:ea typeface="ＭＳ Ｐゴシック" panose="020B0600070205080204" pitchFamily="34" charset="-128"/>
              </a:rPr>
              <a:t>Set standards for many aspects of construction: structural strength and integrity, fire safety (Chicago fire of 1871), safety of electrical systems, gas lines, fire alarm systems, access to air and sunlight, emergency exits, etc.</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B1E42390-E3AD-851A-F84E-0692BF4FCAA8}"/>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Zoning ordinance elements</a:t>
            </a:r>
          </a:p>
        </p:txBody>
      </p:sp>
      <p:sp>
        <p:nvSpPr>
          <p:cNvPr id="65538" name="Rectangle 3">
            <a:extLst>
              <a:ext uri="{FF2B5EF4-FFF2-40B4-BE49-F238E27FC236}">
                <a16:creationId xmlns:a16="http://schemas.microsoft.com/office/drawing/2014/main" id="{0A031214-2567-914C-D569-FA64D3EB9CB9}"/>
              </a:ext>
            </a:extLst>
          </p:cNvPr>
          <p:cNvSpPr>
            <a:spLocks noGrp="1" noChangeArrowheads="1"/>
          </p:cNvSpPr>
          <p:nvPr>
            <p:ph type="body" idx="1"/>
          </p:nvPr>
        </p:nvSpPr>
        <p:spPr/>
        <p:txBody>
          <a:bodyPr/>
          <a:lstStyle/>
          <a:p>
            <a:pPr eaLnBrk="1" hangingPunct="1">
              <a:lnSpc>
                <a:spcPct val="90000"/>
              </a:lnSpc>
            </a:pPr>
            <a:r>
              <a:rPr lang="en-US" altLang="en-US" sz="2400">
                <a:ea typeface="ＭＳ Ｐゴシック" panose="020B0600070205080204" pitchFamily="34" charset="-128"/>
              </a:rPr>
              <a:t>A list of land use categories, e.g., single family residential, multi-family residential, commercial, and industrial.  </a:t>
            </a:r>
          </a:p>
          <a:p>
            <a:pPr eaLnBrk="1" hangingPunct="1">
              <a:lnSpc>
                <a:spcPct val="90000"/>
              </a:lnSpc>
            </a:pPr>
            <a:r>
              <a:rPr lang="en-US" altLang="en-US" sz="2400">
                <a:ea typeface="ＭＳ Ｐゴシック" panose="020B0600070205080204" pitchFamily="34" charset="-128"/>
              </a:rPr>
              <a:t>Minimum front, rear, and side setback requirements from the boundaries of a lot.</a:t>
            </a:r>
          </a:p>
          <a:p>
            <a:pPr eaLnBrk="1" hangingPunct="1">
              <a:lnSpc>
                <a:spcPct val="90000"/>
              </a:lnSpc>
            </a:pPr>
            <a:r>
              <a:rPr lang="en-US" altLang="en-US" sz="2400">
                <a:ea typeface="ＭＳ Ｐゴシック" panose="020B0600070205080204" pitchFamily="34" charset="-128"/>
              </a:rPr>
              <a:t>Building bulk limits, including size, height, maximum floor/area ratio (FAR: total building square footage to the square footage of the land), etc.</a:t>
            </a:r>
          </a:p>
          <a:p>
            <a:pPr eaLnBrk="1" hangingPunct="1">
              <a:lnSpc>
                <a:spcPct val="90000"/>
              </a:lnSpc>
            </a:pPr>
            <a:r>
              <a:rPr lang="en-US" altLang="en-US" sz="2400">
                <a:ea typeface="ＭＳ Ｐゴシック" panose="020B0600070205080204" pitchFamily="34" charset="-128"/>
              </a:rPr>
              <a:t>Minimum lot dimensions: depth and width.</a:t>
            </a:r>
          </a:p>
          <a:p>
            <a:pPr eaLnBrk="1" hangingPunct="1">
              <a:lnSpc>
                <a:spcPct val="90000"/>
              </a:lnSpc>
            </a:pPr>
            <a:r>
              <a:rPr lang="en-US" altLang="en-US" sz="2400">
                <a:ea typeface="ＭＳ Ｐゴシック" panose="020B0600070205080204" pitchFamily="34" charset="-128"/>
              </a:rPr>
              <a:t>A zoning board appointed to oversee the administration and to make rezoning recommendations.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D560A038-9E13-CAED-0ECD-E1C9D7D05D79}"/>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sp>
        <p:nvSpPr>
          <p:cNvPr id="66562" name="Content Placeholder 2">
            <a:extLst>
              <a:ext uri="{FF2B5EF4-FFF2-40B4-BE49-F238E27FC236}">
                <a16:creationId xmlns:a16="http://schemas.microsoft.com/office/drawing/2014/main" id="{85654A00-DB03-2DCA-2BA6-7C0C81674DF5}"/>
              </a:ext>
            </a:extLst>
          </p:cNvPr>
          <p:cNvSpPr>
            <a:spLocks noGrp="1" noChangeArrowheads="1"/>
          </p:cNvSpPr>
          <p:nvPr>
            <p:ph idx="1"/>
          </p:nvPr>
        </p:nvSpPr>
        <p:spPr/>
        <p:txBody>
          <a:bodyPr/>
          <a:lstStyle/>
          <a:p>
            <a:endParaRPr lang="en-US" altLang="en-US">
              <a:ea typeface="ＭＳ Ｐゴシック" panose="020B0600070205080204" pitchFamily="34" charset="-128"/>
            </a:endParaRPr>
          </a:p>
          <a:p>
            <a:endParaRPr lang="en-US" altLang="en-US">
              <a:ea typeface="ＭＳ Ｐゴシック" panose="020B0600070205080204" pitchFamily="34" charset="-128"/>
            </a:endParaRPr>
          </a:p>
        </p:txBody>
      </p:sp>
      <p:pic>
        <p:nvPicPr>
          <p:cNvPr id="66563" name="Picture 4">
            <a:extLst>
              <a:ext uri="{FF2B5EF4-FFF2-40B4-BE49-F238E27FC236}">
                <a16:creationId xmlns:a16="http://schemas.microsoft.com/office/drawing/2014/main" id="{BF730D46-D50C-7A62-5F71-7C2E48AF87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763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a:extLst>
              <a:ext uri="{FF2B5EF4-FFF2-40B4-BE49-F238E27FC236}">
                <a16:creationId xmlns:a16="http://schemas.microsoft.com/office/drawing/2014/main" id="{EB2EA2EF-4A10-3D90-A949-09B6B57F9085}"/>
              </a:ext>
            </a:extLst>
          </p:cNvPr>
          <p:cNvSpPr>
            <a:spLocks noGrp="1" noChangeArrowheads="1"/>
          </p:cNvSpPr>
          <p:nvPr>
            <p:ph type="title"/>
          </p:nvPr>
        </p:nvSpPr>
        <p:spPr/>
        <p:txBody>
          <a:bodyPr/>
          <a:lstStyle/>
          <a:p>
            <a:r>
              <a:rPr lang="en-US" altLang="en-US">
                <a:ea typeface="ＭＳ Ｐゴシック" panose="020B0600070205080204" pitchFamily="34" charset="-128"/>
              </a:rPr>
              <a:t>FAR and corruption</a:t>
            </a:r>
          </a:p>
        </p:txBody>
      </p:sp>
      <p:sp>
        <p:nvSpPr>
          <p:cNvPr id="67586" name="Content Placeholder 2">
            <a:extLst>
              <a:ext uri="{FF2B5EF4-FFF2-40B4-BE49-F238E27FC236}">
                <a16:creationId xmlns:a16="http://schemas.microsoft.com/office/drawing/2014/main" id="{CF829B9B-19D3-692B-84DC-F523992E0AC1}"/>
              </a:ext>
            </a:extLst>
          </p:cNvPr>
          <p:cNvSpPr>
            <a:spLocks noGrp="1" noChangeArrowheads="1"/>
          </p:cNvSpPr>
          <p:nvPr>
            <p:ph idx="1"/>
          </p:nvPr>
        </p:nvSpPr>
        <p:spPr>
          <a:xfrm>
            <a:off x="949325" y="1676400"/>
            <a:ext cx="7661275" cy="4419600"/>
          </a:xfrm>
        </p:spPr>
        <p:txBody>
          <a:bodyPr/>
          <a:lstStyle/>
          <a:p>
            <a:r>
              <a:rPr lang="en-US" altLang="en-US" sz="2200">
                <a:solidFill>
                  <a:srgbClr val="4B535D"/>
                </a:solidFill>
                <a:ea typeface="ＭＳ Ｐゴシック" panose="020B0600070205080204" pitchFamily="34" charset="-128"/>
              </a:rPr>
              <a:t>The ongoing corruption investigation into Ko Wen-je, the founder and leader of the Taiwan People’s Party (TPP) and a candidate in Taiwan’s most recent presidential election, has sent shockwaves through Taiwan.</a:t>
            </a:r>
          </a:p>
          <a:p>
            <a:r>
              <a:rPr lang="en-US" altLang="en-US" sz="2200">
                <a:solidFill>
                  <a:srgbClr val="4B535D"/>
                </a:solidFill>
                <a:ea typeface="ＭＳ Ｐゴシック" panose="020B0600070205080204" pitchFamily="34" charset="-128"/>
              </a:rPr>
              <a:t>The corruption investigation into Ko centers on whether he used his power as Taipei mayor to increase the floor area ratio (the ratio of a building’s total floor area to the size of the parcel of land it occupies) of the Core Pacific City redevelopment project from 392 percent to 840 percent. Such a change would have enabled developers to reap billions in additional profit</a:t>
            </a:r>
          </a:p>
          <a:p>
            <a:r>
              <a:rPr lang="en-US" altLang="en-US" sz="2200">
                <a:solidFill>
                  <a:srgbClr val="4B535D"/>
                </a:solidFill>
                <a:ea typeface="ＭＳ Ｐゴシック" panose="020B0600070205080204" pitchFamily="34" charset="-128"/>
              </a:rPr>
              <a:t>Source: Council on Foreign relations, 09/2024.</a:t>
            </a:r>
            <a:endParaRPr lang="en-US" altLang="en-US" sz="2200">
              <a:ea typeface="ＭＳ Ｐゴシック" panose="020B0600070205080204"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6EDD413E-81B4-6DAE-CEC5-375EE5489ADC}"/>
              </a:ext>
            </a:extLst>
          </p:cNvPr>
          <p:cNvSpPr>
            <a:spLocks noGrp="1" noChangeArrowheads="1"/>
          </p:cNvSpPr>
          <p:nvPr>
            <p:ph type="title"/>
          </p:nvPr>
        </p:nvSpPr>
        <p:spPr/>
        <p:txBody>
          <a:bodyPr/>
          <a:lstStyle/>
          <a:p>
            <a:r>
              <a:rPr lang="en-US" altLang="en-US" sz="3600">
                <a:solidFill>
                  <a:srgbClr val="4B535D"/>
                </a:solidFill>
                <a:ea typeface="ＭＳ Ｐゴシック" panose="020B0600070205080204" pitchFamily="34" charset="-128"/>
              </a:rPr>
              <a:t>Core Pacific City redevelopment</a:t>
            </a:r>
            <a:endParaRPr lang="en-US" altLang="en-US" sz="3600">
              <a:ea typeface="ＭＳ Ｐゴシック" panose="020B0600070205080204" pitchFamily="34" charset="-128"/>
            </a:endParaRPr>
          </a:p>
        </p:txBody>
      </p:sp>
      <p:pic>
        <p:nvPicPr>
          <p:cNvPr id="84994" name="Content Placeholder 4" descr="A large round building with a circular dome&#10;&#10;AI-generated content may be incorrect.">
            <a:extLst>
              <a:ext uri="{FF2B5EF4-FFF2-40B4-BE49-F238E27FC236}">
                <a16:creationId xmlns:a16="http://schemas.microsoft.com/office/drawing/2014/main" id="{20EEC189-2462-9FFD-28AD-D5D4F413EC1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62000" y="1676400"/>
            <a:ext cx="7543800" cy="4876800"/>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a:extLst>
              <a:ext uri="{FF2B5EF4-FFF2-40B4-BE49-F238E27FC236}">
                <a16:creationId xmlns:a16="http://schemas.microsoft.com/office/drawing/2014/main" id="{D32D705A-B679-6371-D921-79FFFE664F57}"/>
              </a:ext>
            </a:extLst>
          </p:cNvPr>
          <p:cNvSpPr>
            <a:spLocks noGrp="1" noChangeArrowheads="1"/>
          </p:cNvSpPr>
          <p:nvPr>
            <p:ph type="title"/>
          </p:nvPr>
        </p:nvSpPr>
        <p:spPr/>
        <p:txBody>
          <a:bodyPr/>
          <a:lstStyle/>
          <a:p>
            <a:r>
              <a:rPr lang="en-US" altLang="en-US">
                <a:ea typeface="ＭＳ Ｐゴシック" panose="020B0600070205080204" pitchFamily="34" charset="-128"/>
              </a:rPr>
              <a:t>Affordable housing regulations</a:t>
            </a:r>
          </a:p>
        </p:txBody>
      </p:sp>
      <p:sp>
        <p:nvSpPr>
          <p:cNvPr id="68610" name="Content Placeholder 2">
            <a:extLst>
              <a:ext uri="{FF2B5EF4-FFF2-40B4-BE49-F238E27FC236}">
                <a16:creationId xmlns:a16="http://schemas.microsoft.com/office/drawing/2014/main" id="{3AF9588F-4E1A-E397-691B-DB9CEC388215}"/>
              </a:ext>
            </a:extLst>
          </p:cNvPr>
          <p:cNvSpPr>
            <a:spLocks noGrp="1" noChangeArrowheads="1"/>
          </p:cNvSpPr>
          <p:nvPr>
            <p:ph idx="1"/>
          </p:nvPr>
        </p:nvSpPr>
        <p:spPr/>
        <p:txBody>
          <a:bodyPr/>
          <a:lstStyle/>
          <a:p>
            <a:r>
              <a:rPr lang="en-US" altLang="en-US" sz="2000">
                <a:ea typeface="ＭＳ Ｐゴシック" panose="020B0600070205080204" pitchFamily="34" charset="-128"/>
              </a:rPr>
              <a:t>The City of </a:t>
            </a:r>
            <a:r>
              <a:rPr lang="en-US" altLang="en-US" sz="2000" b="1">
                <a:ea typeface="ＭＳ Ｐゴシック" panose="020B0600070205080204" pitchFamily="34" charset="-128"/>
              </a:rPr>
              <a:t>West Hollywood</a:t>
            </a:r>
            <a:r>
              <a:rPr lang="en-US" altLang="en-US" sz="2000">
                <a:ea typeface="ＭＳ Ｐゴシック" panose="020B0600070205080204" pitchFamily="34" charset="-128"/>
              </a:rPr>
              <a:t>, California</a:t>
            </a:r>
            <a:r>
              <a:rPr lang="mr-IN" altLang="en-US" sz="2000">
                <a:ea typeface="ＭＳ Ｐゴシック" panose="020B0600070205080204" pitchFamily="34" charset="-128"/>
              </a:rPr>
              <a:t>…</a:t>
            </a:r>
            <a:r>
              <a:rPr lang="en-US" altLang="en-US" sz="2000">
                <a:ea typeface="ＭＳ Ｐゴシック" panose="020B0600070205080204" pitchFamily="34" charset="-128"/>
              </a:rPr>
              <a:t>has required developers to either set aside </a:t>
            </a:r>
            <a:r>
              <a:rPr lang="en-US" altLang="en-US" sz="2000" b="1">
                <a:ea typeface="ＭＳ Ｐゴシック" panose="020B0600070205080204" pitchFamily="34" charset="-128"/>
              </a:rPr>
              <a:t>20%</a:t>
            </a:r>
            <a:r>
              <a:rPr lang="en-US" altLang="en-US" sz="2000">
                <a:ea typeface="ＭＳ Ｐゴシック" panose="020B0600070205080204" pitchFamily="34" charset="-128"/>
              </a:rPr>
              <a:t> of the units to be sold at below-market rates </a:t>
            </a:r>
            <a:r>
              <a:rPr lang="en-US" altLang="en-US" sz="2000" b="1">
                <a:ea typeface="ＭＳ Ｐゴシック" panose="020B0600070205080204" pitchFamily="34" charset="-128"/>
              </a:rPr>
              <a:t>or</a:t>
            </a:r>
            <a:r>
              <a:rPr lang="en-US" altLang="en-US" sz="2000">
                <a:ea typeface="ＭＳ Ｐゴシック" panose="020B0600070205080204" pitchFamily="34" charset="-128"/>
              </a:rPr>
              <a:t> to pay </a:t>
            </a:r>
            <a:r>
              <a:rPr lang="en-US" altLang="en-US" sz="2000" b="1">
                <a:ea typeface="ＭＳ Ｐゴシック" panose="020B0600070205080204" pitchFamily="34" charset="-128"/>
              </a:rPr>
              <a:t>a fee </a:t>
            </a:r>
            <a:r>
              <a:rPr lang="en-US" altLang="en-US" sz="2000">
                <a:ea typeface="ＭＳ Ｐゴシック" panose="020B0600070205080204" pitchFamily="34" charset="-128"/>
              </a:rPr>
              <a:t>that will be used to subsidize housing for people with low or moderate incomes.</a:t>
            </a:r>
          </a:p>
          <a:p>
            <a:r>
              <a:rPr lang="en-US" altLang="en-US" sz="2000">
                <a:ea typeface="ＭＳ Ｐゴシック" panose="020B0600070205080204" pitchFamily="34" charset="-128"/>
              </a:rPr>
              <a:t>Jonathan and Shelah Lehrer-Graiwer applied for a permit to build the 11-unit condo at 616 N. Croft Ave. and were required to pay a fee of $540,000 to subsidize affordable housing elsewhere. They objected.</a:t>
            </a:r>
          </a:p>
          <a:p>
            <a:r>
              <a:rPr lang="en-US" altLang="en-US" sz="2000">
                <a:ea typeface="ＭＳ Ｐゴシック" panose="020B0600070205080204" pitchFamily="34" charset="-128"/>
              </a:rPr>
              <a:t>The Supreme Court said Monday it has turned down a property rights case from West Hollywood that challenged a California requirement that developers subsidize the creation of affordable housing.</a:t>
            </a:r>
          </a:p>
          <a:p>
            <a:r>
              <a:rPr lang="en-US" altLang="en-US" sz="2000">
                <a:ea typeface="ＭＳ Ｐゴシック" panose="020B0600070205080204" pitchFamily="34" charset="-128"/>
              </a:rPr>
              <a:t>Source: AP, 10/30/2017.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610F48FE-52AC-0835-677E-2375C1059FAE}"/>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Subdivision regulations</a:t>
            </a:r>
          </a:p>
        </p:txBody>
      </p:sp>
      <p:sp>
        <p:nvSpPr>
          <p:cNvPr id="69634" name="Rectangle 3">
            <a:extLst>
              <a:ext uri="{FF2B5EF4-FFF2-40B4-BE49-F238E27FC236}">
                <a16:creationId xmlns:a16="http://schemas.microsoft.com/office/drawing/2014/main" id="{D716AEB7-058E-2CDD-D41B-9D052442F218}"/>
              </a:ext>
            </a:extLst>
          </p:cNvPr>
          <p:cNvSpPr>
            <a:spLocks noGrp="1" noChangeArrowheads="1"/>
          </p:cNvSpPr>
          <p:nvPr>
            <p:ph type="body" idx="1"/>
          </p:nvPr>
        </p:nvSpPr>
        <p:spPr/>
        <p:txBody>
          <a:bodyPr/>
          <a:lstStyle/>
          <a:p>
            <a:pPr eaLnBrk="1" hangingPunct="1"/>
            <a:r>
              <a:rPr lang="en-US" altLang="en-US">
                <a:ea typeface="ＭＳ Ｐゴシック" panose="020B0600070205080204" pitchFamily="34" charset="-128"/>
              </a:rPr>
              <a:t>The developer will present a site plan in a public hearing.</a:t>
            </a:r>
          </a:p>
          <a:p>
            <a:pPr eaLnBrk="1" hangingPunct="1"/>
            <a:r>
              <a:rPr lang="en-US" altLang="en-US">
                <a:ea typeface="ＭＳ Ｐゴシック" panose="020B0600070205080204" pitchFamily="34" charset="-128"/>
              </a:rPr>
              <a:t>Local subdivision regulations provide guidelines about layout of lots, open spaces, utilities, recreation, and access to service, water, drainage, sewer, etc.</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8CAC0721-EA8D-FC39-C922-B8B772B2AC08}"/>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Other land use controls</a:t>
            </a:r>
          </a:p>
        </p:txBody>
      </p:sp>
      <p:sp>
        <p:nvSpPr>
          <p:cNvPr id="70658" name="Rectangle 3">
            <a:extLst>
              <a:ext uri="{FF2B5EF4-FFF2-40B4-BE49-F238E27FC236}">
                <a16:creationId xmlns:a16="http://schemas.microsoft.com/office/drawing/2014/main" id="{881CD2E6-0633-E633-43DC-B11BD8B0988E}"/>
              </a:ext>
            </a:extLst>
          </p:cNvPr>
          <p:cNvSpPr>
            <a:spLocks noGrp="1" noChangeArrowheads="1"/>
          </p:cNvSpPr>
          <p:nvPr>
            <p:ph type="body" idx="1"/>
          </p:nvPr>
        </p:nvSpPr>
        <p:spPr/>
        <p:txBody>
          <a:bodyPr/>
          <a:lstStyle/>
          <a:p>
            <a:pPr eaLnBrk="1" hangingPunct="1">
              <a:lnSpc>
                <a:spcPct val="80000"/>
              </a:lnSpc>
            </a:pPr>
            <a:r>
              <a:rPr lang="en-US" altLang="en-US" sz="2200">
                <a:ea typeface="ＭＳ Ｐゴシック" panose="020B0600070205080204" pitchFamily="34" charset="-128"/>
              </a:rPr>
              <a:t>Planned unit development (PUD): traditional land use regulations, e.g., setback requirements are allowed to vary in some areas in exchange for larger areas of open space, nature preservation, etc.</a:t>
            </a:r>
          </a:p>
          <a:p>
            <a:pPr eaLnBrk="1" hangingPunct="1">
              <a:lnSpc>
                <a:spcPct val="80000"/>
              </a:lnSpc>
            </a:pPr>
            <a:r>
              <a:rPr lang="en-US" altLang="en-US" sz="2200">
                <a:ea typeface="ＭＳ Ｐゴシック" panose="020B0600070205080204" pitchFamily="34" charset="-128"/>
              </a:rPr>
              <a:t>Performance standards: e.g., rather than prohibiting industrial use in a commercial area, the use may be allowed if emission and noise is minimum.</a:t>
            </a:r>
          </a:p>
          <a:p>
            <a:pPr eaLnBrk="1" hangingPunct="1">
              <a:lnSpc>
                <a:spcPct val="80000"/>
              </a:lnSpc>
            </a:pPr>
            <a:r>
              <a:rPr lang="en-US" altLang="en-US" sz="2200">
                <a:ea typeface="ＭＳ Ｐゴシック" panose="020B0600070205080204" pitchFamily="34" charset="-128"/>
              </a:rPr>
              <a:t>Impact fees: if development imposes externality costs on the community at large, the developer may pay an impact fee. As of 02/2022, the City of Burlington charges $7,800 for a 2800 sqft home.</a:t>
            </a:r>
          </a:p>
          <a:p>
            <a:pPr eaLnBrk="1" hangingPunct="1">
              <a:lnSpc>
                <a:spcPct val="80000"/>
              </a:lnSpc>
            </a:pPr>
            <a:r>
              <a:rPr lang="en-US" altLang="en-US" sz="2200">
                <a:ea typeface="ＭＳ Ｐゴシック" panose="020B0600070205080204" pitchFamily="34" charset="-128"/>
              </a:rPr>
              <a:t>Growth restriction: in </a:t>
            </a:r>
            <a:r>
              <a:rPr lang="en-US" altLang="en-US" sz="2200" b="1">
                <a:ea typeface="ＭＳ Ｐゴシック" panose="020B0600070205080204" pitchFamily="34" charset="-128"/>
              </a:rPr>
              <a:t>Arizona</a:t>
            </a:r>
            <a:r>
              <a:rPr lang="en-US" altLang="en-US" sz="2200">
                <a:ea typeface="ＭＳ Ｐゴシック" panose="020B0600070205080204" pitchFamily="34" charset="-128"/>
              </a:rPr>
              <a:t> a developer needs to secure 100-year water source before he/she can work on the development.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a:extLst>
              <a:ext uri="{FF2B5EF4-FFF2-40B4-BE49-F238E27FC236}">
                <a16:creationId xmlns:a16="http://schemas.microsoft.com/office/drawing/2014/main" id="{D22E650D-9402-9109-8458-0350640FF02F}"/>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pic>
        <p:nvPicPr>
          <p:cNvPr id="71682" name="Content Placeholder 3">
            <a:extLst>
              <a:ext uri="{FF2B5EF4-FFF2-40B4-BE49-F238E27FC236}">
                <a16:creationId xmlns:a16="http://schemas.microsoft.com/office/drawing/2014/main" id="{50A44FED-D0B1-A979-6382-F29A49C9D28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7361" t="11111" r="21541" b="9259"/>
          <a:stretch>
            <a:fillRect/>
          </a:stretch>
        </p:blipFill>
        <p:spPr>
          <a:xfrm>
            <a:off x="381000" y="96838"/>
            <a:ext cx="8229600" cy="6608762"/>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8CC71C47-40AD-F7F2-44E7-803407C179E5}"/>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Eminent domain</a:t>
            </a:r>
          </a:p>
        </p:txBody>
      </p:sp>
      <p:sp>
        <p:nvSpPr>
          <p:cNvPr id="72706" name="Rectangle 3">
            <a:extLst>
              <a:ext uri="{FF2B5EF4-FFF2-40B4-BE49-F238E27FC236}">
                <a16:creationId xmlns:a16="http://schemas.microsoft.com/office/drawing/2014/main" id="{23B8367C-FB8F-E818-9674-1C3E25D50F51}"/>
              </a:ext>
            </a:extLst>
          </p:cNvPr>
          <p:cNvSpPr>
            <a:spLocks noGrp="1" noChangeArrowheads="1"/>
          </p:cNvSpPr>
          <p:nvPr>
            <p:ph type="body" idx="1"/>
          </p:nvPr>
        </p:nvSpPr>
        <p:spPr/>
        <p:txBody>
          <a:bodyPr/>
          <a:lstStyle/>
          <a:p>
            <a:pPr eaLnBrk="1" hangingPunct="1"/>
            <a:r>
              <a:rPr lang="en-US" altLang="en-US" sz="2800">
                <a:ea typeface="ＭＳ Ｐゴシック" panose="020B0600070205080204" pitchFamily="34" charset="-128"/>
              </a:rPr>
              <a:t>Eminent domain: the right of government to acquire private property, without the owner</a:t>
            </a:r>
            <a:r>
              <a:rPr lang="ja-JP" altLang="en-US" sz="2800">
                <a:ea typeface="ＭＳ Ｐゴシック" panose="020B0600070205080204" pitchFamily="34" charset="-128"/>
              </a:rPr>
              <a:t>’</a:t>
            </a:r>
            <a:r>
              <a:rPr lang="en-US" altLang="ja-JP" sz="2800">
                <a:ea typeface="ＭＳ Ｐゴシック" panose="020B0600070205080204" pitchFamily="34" charset="-128"/>
              </a:rPr>
              <a:t>s consent, for public use in exchange for just compensation.  The legal procedure involved is called condemnation.</a:t>
            </a:r>
          </a:p>
          <a:p>
            <a:pPr eaLnBrk="1" hangingPunct="1"/>
            <a:r>
              <a:rPr lang="en-US" altLang="en-US" sz="2800">
                <a:ea typeface="ＭＳ Ｐゴシック" panose="020B0600070205080204" pitchFamily="34" charset="-128"/>
              </a:rPr>
              <a:t>The concept of public use has been expanded by the courts to include instances where there is a clear public benefit or public purpose.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a:extLst>
              <a:ext uri="{FF2B5EF4-FFF2-40B4-BE49-F238E27FC236}">
                <a16:creationId xmlns:a16="http://schemas.microsoft.com/office/drawing/2014/main" id="{3B06BC7B-7FDE-5CB4-8120-F284B2F88BDB}"/>
              </a:ext>
            </a:extLst>
          </p:cNvPr>
          <p:cNvSpPr>
            <a:spLocks noGrp="1" noChangeArrowheads="1"/>
          </p:cNvSpPr>
          <p:nvPr>
            <p:ph type="title"/>
          </p:nvPr>
        </p:nvSpPr>
        <p:spPr/>
        <p:txBody>
          <a:bodyPr/>
          <a:lstStyle/>
          <a:p>
            <a:r>
              <a:rPr lang="en-US" altLang="en-US">
                <a:ea typeface="ＭＳ Ｐゴシック" panose="020B0600070205080204" pitchFamily="34" charset="-128"/>
              </a:rPr>
              <a:t>London’s housing crisis</a:t>
            </a:r>
          </a:p>
        </p:txBody>
      </p:sp>
      <p:sp>
        <p:nvSpPr>
          <p:cNvPr id="73730" name="Content Placeholder 2">
            <a:extLst>
              <a:ext uri="{FF2B5EF4-FFF2-40B4-BE49-F238E27FC236}">
                <a16:creationId xmlns:a16="http://schemas.microsoft.com/office/drawing/2014/main" id="{46782A2B-9D46-FFCE-606E-363FC79202FD}"/>
              </a:ext>
            </a:extLst>
          </p:cNvPr>
          <p:cNvSpPr>
            <a:spLocks noGrp="1" noChangeArrowheads="1"/>
          </p:cNvSpPr>
          <p:nvPr>
            <p:ph idx="1"/>
          </p:nvPr>
        </p:nvSpPr>
        <p:spPr/>
        <p:txBody>
          <a:bodyPr/>
          <a:lstStyle/>
          <a:p>
            <a:r>
              <a:rPr lang="en-US" altLang="en-US" sz="2800">
                <a:ea typeface="ＭＳ Ｐゴシック" panose="020B0600070205080204" pitchFamily="34" charset="-128"/>
              </a:rPr>
              <a:t>London’s price to income ratio = 33.5.</a:t>
            </a:r>
          </a:p>
          <a:p>
            <a:r>
              <a:rPr lang="en-US" altLang="en-US" sz="2800">
                <a:ea typeface="ＭＳ Ｐゴシック" panose="020B0600070205080204" pitchFamily="34" charset="-128"/>
              </a:rPr>
              <a:t>“To solve London's housing crisis the government must arm the city's mayor with tough new powers to </a:t>
            </a:r>
            <a:r>
              <a:rPr lang="en-US" altLang="en-US" sz="2800" b="1">
                <a:ea typeface="ＭＳ Ｐゴシック" panose="020B0600070205080204" pitchFamily="34" charset="-128"/>
              </a:rPr>
              <a:t>seize under-used commercial property</a:t>
            </a:r>
            <a:r>
              <a:rPr lang="en-US" altLang="en-US" sz="2800">
                <a:ea typeface="ＭＳ Ｐゴシック" panose="020B0600070205080204" pitchFamily="34" charset="-128"/>
              </a:rPr>
              <a:t> from its owners for a "reasonable, but not excessive" fee so homes can be built on the land, says a report by the Policy Exchange think tank.”</a:t>
            </a:r>
            <a:endParaRPr lang="en-US" altLang="ja-JP" sz="2800">
              <a:ea typeface="ＭＳ Ｐゴシック" panose="020B0600070205080204" pitchFamily="34" charset="-128"/>
            </a:endParaRPr>
          </a:p>
          <a:p>
            <a:r>
              <a:rPr lang="en-US" altLang="en-US" sz="2800">
                <a:ea typeface="ＭＳ Ｐゴシック" panose="020B0600070205080204" pitchFamily="34" charset="-128"/>
              </a:rPr>
              <a:t>2/17/2016, </a:t>
            </a:r>
            <a:r>
              <a:rPr lang="en-US" altLang="en-US" sz="2800" i="1">
                <a:ea typeface="ＭＳ Ｐゴシック" panose="020B0600070205080204" pitchFamily="34" charset="-128"/>
              </a:rPr>
              <a:t>International Business Times</a:t>
            </a:r>
            <a:r>
              <a:rPr lang="en-US" altLang="en-US" sz="2800">
                <a:ea typeface="ＭＳ Ｐゴシック" panose="020B0600070205080204" pitchFamily="34" charset="-128"/>
              </a:rPr>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043A5078-B6D7-DDC0-F645-EF1C9388A858}"/>
              </a:ext>
            </a:extLst>
          </p:cNvPr>
          <p:cNvSpPr>
            <a:spLocks noGrp="1" noChangeArrowheads="1"/>
          </p:cNvSpPr>
          <p:nvPr>
            <p:ph type="title"/>
          </p:nvPr>
        </p:nvSpPr>
        <p:spPr/>
        <p:txBody>
          <a:bodyPr/>
          <a:lstStyle/>
          <a:p>
            <a:r>
              <a:rPr lang="en-US" altLang="en-US">
                <a:ea typeface="ＭＳ Ｐゴシック" panose="020B0600070205080204" pitchFamily="34" charset="-128"/>
              </a:rPr>
              <a:t>Private property rights</a:t>
            </a:r>
          </a:p>
        </p:txBody>
      </p:sp>
      <p:sp>
        <p:nvSpPr>
          <p:cNvPr id="74754" name="Content Placeholder 2">
            <a:extLst>
              <a:ext uri="{FF2B5EF4-FFF2-40B4-BE49-F238E27FC236}">
                <a16:creationId xmlns:a16="http://schemas.microsoft.com/office/drawing/2014/main" id="{A8268661-016E-C011-5069-C2EBF1C08125}"/>
              </a:ext>
            </a:extLst>
          </p:cNvPr>
          <p:cNvSpPr>
            <a:spLocks noGrp="1" noChangeArrowheads="1"/>
          </p:cNvSpPr>
          <p:nvPr>
            <p:ph idx="1"/>
          </p:nvPr>
        </p:nvSpPr>
        <p:spPr/>
        <p:txBody>
          <a:bodyPr/>
          <a:lstStyle/>
          <a:p>
            <a:r>
              <a:rPr lang="en-US" altLang="en-US" sz="2400">
                <a:ea typeface="ＭＳ Ｐゴシック" panose="020B0600070205080204" pitchFamily="34" charset="-128"/>
              </a:rPr>
              <a:t>Officials from two coronavirus-stricken cities, Guangzhou and Shenzhen, in southern China have been authorized to </a:t>
            </a:r>
            <a:r>
              <a:rPr lang="en-US" altLang="en-US" sz="2400">
                <a:solidFill>
                  <a:srgbClr val="FF0000"/>
                </a:solidFill>
                <a:ea typeface="ＭＳ Ｐゴシック" panose="020B0600070205080204" pitchFamily="34" charset="-128"/>
              </a:rPr>
              <a:t>confiscate private property </a:t>
            </a:r>
            <a:r>
              <a:rPr lang="en-US" altLang="en-US" sz="2400">
                <a:ea typeface="ＭＳ Ｐゴシック" panose="020B0600070205080204" pitchFamily="34" charset="-128"/>
              </a:rPr>
              <a:t>in an effort to combat the outbreak that has pushed the country’s health system to its limits.</a:t>
            </a:r>
          </a:p>
          <a:p>
            <a:r>
              <a:rPr lang="en-US" altLang="en-US" sz="2400">
                <a:ea typeface="ＭＳ Ｐゴシック" panose="020B0600070205080204" pitchFamily="34" charset="-128"/>
              </a:rPr>
              <a:t>The government can also ask relevant organizations to produce or provide disease control equipment or daily supplies, according to the notice. It noted that officials carrying out such measures should </a:t>
            </a:r>
            <a:r>
              <a:rPr lang="en-US" altLang="en-US" sz="2400">
                <a:solidFill>
                  <a:srgbClr val="FF0000"/>
                </a:solidFill>
                <a:ea typeface="ＭＳ Ｐゴシック" panose="020B0600070205080204" pitchFamily="34" charset="-128"/>
              </a:rPr>
              <a:t>compensate</a:t>
            </a:r>
            <a:r>
              <a:rPr lang="en-US" altLang="en-US" sz="2400">
                <a:ea typeface="ＭＳ Ｐゴシック" panose="020B0600070205080204" pitchFamily="34" charset="-128"/>
              </a:rPr>
              <a:t> parties accordingly and return the materials </a:t>
            </a:r>
            <a:r>
              <a:rPr lang="en-US" altLang="en-US" sz="2400">
                <a:solidFill>
                  <a:srgbClr val="FF0000"/>
                </a:solidFill>
                <a:ea typeface="ＭＳ Ｐゴシック" panose="020B0600070205080204" pitchFamily="34" charset="-128"/>
              </a:rPr>
              <a:t>if possible</a:t>
            </a:r>
            <a:r>
              <a:rPr lang="en-US" altLang="en-US" sz="2400">
                <a:ea typeface="ＭＳ Ｐゴシック" panose="020B0600070205080204" pitchFamily="34" charset="-128"/>
              </a:rPr>
              <a:t>.</a:t>
            </a:r>
          </a:p>
          <a:p>
            <a:r>
              <a:rPr lang="en-US" altLang="en-US" sz="2400">
                <a:ea typeface="ＭＳ Ｐゴシック" panose="020B0600070205080204" pitchFamily="34" charset="-128"/>
              </a:rPr>
              <a:t>Source: Epoch Times, 02/11/2020</a:t>
            </a:r>
          </a:p>
          <a:p>
            <a:endParaRPr lang="en-US" altLang="en-US">
              <a:ea typeface="ＭＳ Ｐゴシック" panose="020B0600070205080204"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3AE3CCFF-19E6-DEAE-F343-90B8F27D80EE}"/>
              </a:ext>
            </a:extLst>
          </p:cNvPr>
          <p:cNvSpPr>
            <a:spLocks noGrp="1" noChangeArrowheads="1"/>
          </p:cNvSpPr>
          <p:nvPr>
            <p:ph type="title"/>
          </p:nvPr>
        </p:nvSpPr>
        <p:spPr/>
        <p:txBody>
          <a:bodyPr/>
          <a:lstStyle/>
          <a:p>
            <a:r>
              <a:rPr lang="en-US" altLang="en-US">
                <a:ea typeface="ＭＳ Ｐゴシック" panose="020B0600070205080204" pitchFamily="34" charset="-128"/>
              </a:rPr>
              <a:t>A local possible use of eminent domain</a:t>
            </a:r>
          </a:p>
        </p:txBody>
      </p:sp>
      <p:sp>
        <p:nvSpPr>
          <p:cNvPr id="75778" name="Content Placeholder 2">
            <a:extLst>
              <a:ext uri="{FF2B5EF4-FFF2-40B4-BE49-F238E27FC236}">
                <a16:creationId xmlns:a16="http://schemas.microsoft.com/office/drawing/2014/main" id="{6B83E6F7-8DCF-9F01-BA5A-20D69AF234D7}"/>
              </a:ext>
            </a:extLst>
          </p:cNvPr>
          <p:cNvSpPr>
            <a:spLocks noGrp="1" noChangeArrowheads="1"/>
          </p:cNvSpPr>
          <p:nvPr>
            <p:ph idx="1"/>
          </p:nvPr>
        </p:nvSpPr>
        <p:spPr/>
        <p:txBody>
          <a:bodyPr/>
          <a:lstStyle/>
          <a:p>
            <a:r>
              <a:rPr lang="en-US" altLang="en-US" sz="2400">
                <a:ea typeface="ＭＳ Ｐゴシック" panose="020B0600070205080204" pitchFamily="34" charset="-128"/>
              </a:rPr>
              <a:t>“The South Burlington City Council is considering using the city’s power of eminent domain to construct a portion of shared-use path (for both pedestrians and bicyclists)…from Old Cross Road to Sadie Lane on the east side of Dorset Street.”</a:t>
            </a:r>
          </a:p>
          <a:p>
            <a:r>
              <a:rPr lang="en-US" altLang="en-US" sz="2400">
                <a:ea typeface="ＭＳ Ｐゴシック" panose="020B0600070205080204" pitchFamily="34" charset="-128"/>
              </a:rPr>
              <a:t>“But some property owners say the use of eminent domain for a shared-use path doesn’t cut it.”</a:t>
            </a:r>
          </a:p>
          <a:p>
            <a:r>
              <a:rPr lang="en-US" altLang="en-US" sz="2400">
                <a:ea typeface="ＭＳ Ｐゴシック" panose="020B0600070205080204" pitchFamily="34" charset="-128"/>
              </a:rPr>
              <a:t>A property owner argues that “this is not a bridge or interstate overpass. It’s not a public need.”</a:t>
            </a:r>
          </a:p>
          <a:p>
            <a:r>
              <a:rPr lang="en-US" altLang="en-US" sz="2400">
                <a:ea typeface="ＭＳ Ｐゴシック" panose="020B0600070205080204" pitchFamily="34" charset="-128"/>
              </a:rPr>
              <a:t>Source: The Other Paper, 10/2025.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1A8DC23C-2847-BCC1-5313-BB3B1272E072}"/>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Property taxes, I</a:t>
            </a:r>
          </a:p>
        </p:txBody>
      </p:sp>
      <p:sp>
        <p:nvSpPr>
          <p:cNvPr id="76802" name="Rectangle 3">
            <a:extLst>
              <a:ext uri="{FF2B5EF4-FFF2-40B4-BE49-F238E27FC236}">
                <a16:creationId xmlns:a16="http://schemas.microsoft.com/office/drawing/2014/main" id="{5C78618A-0763-5C12-C772-81EA883892F1}"/>
              </a:ext>
            </a:extLst>
          </p:cNvPr>
          <p:cNvSpPr>
            <a:spLocks noGrp="1" noChangeArrowheads="1"/>
          </p:cNvSpPr>
          <p:nvPr>
            <p:ph type="body" idx="1"/>
          </p:nvPr>
        </p:nvSpPr>
        <p:spPr/>
        <p:txBody>
          <a:bodyPr/>
          <a:lstStyle/>
          <a:p>
            <a:pPr eaLnBrk="1" hangingPunct="1">
              <a:lnSpc>
                <a:spcPct val="90000"/>
              </a:lnSpc>
            </a:pPr>
            <a:r>
              <a:rPr lang="en-US" altLang="en-US" sz="2800">
                <a:ea typeface="ＭＳ Ｐゴシック" panose="020B0600070205080204" pitchFamily="34" charset="-128"/>
              </a:rPr>
              <a:t>Counties, cities, school districts, urban service districts, transit authorities, and water management districts may levy real property taxes.</a:t>
            </a:r>
          </a:p>
          <a:p>
            <a:pPr eaLnBrk="1" hangingPunct="1">
              <a:lnSpc>
                <a:spcPct val="90000"/>
              </a:lnSpc>
            </a:pPr>
            <a:r>
              <a:rPr lang="en-US" altLang="en-US" sz="2800">
                <a:ea typeface="ＭＳ Ｐゴシック" panose="020B0600070205080204" pitchFamily="34" charset="-128"/>
              </a:rPr>
              <a:t>In stead of percentages, property tax rates are usually stated in mills, i.e., dollars per $1,000 of value.</a:t>
            </a:r>
          </a:p>
          <a:p>
            <a:pPr eaLnBrk="1" hangingPunct="1">
              <a:lnSpc>
                <a:spcPct val="90000"/>
              </a:lnSpc>
            </a:pPr>
            <a:r>
              <a:rPr lang="en-US" altLang="en-US" sz="2800">
                <a:ea typeface="ＭＳ Ｐゴシック" panose="020B0600070205080204" pitchFamily="34" charset="-128"/>
              </a:rPr>
              <a:t>Example: A tax rate of 2% means $20 of tax per $1,000 of value.  In terms of millage rate, this would be 20 mills.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A9F5B30C-FA55-0A6B-68F9-F724C90E72FB}"/>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Property taxes, II</a:t>
            </a:r>
          </a:p>
        </p:txBody>
      </p:sp>
      <p:sp>
        <p:nvSpPr>
          <p:cNvPr id="77826" name="Rectangle 3">
            <a:extLst>
              <a:ext uri="{FF2B5EF4-FFF2-40B4-BE49-F238E27FC236}">
                <a16:creationId xmlns:a16="http://schemas.microsoft.com/office/drawing/2014/main" id="{896AA5E9-45C9-2A8F-F9DA-B30D184C77EE}"/>
              </a:ext>
            </a:extLst>
          </p:cNvPr>
          <p:cNvSpPr>
            <a:spLocks noGrp="1" noChangeArrowheads="1"/>
          </p:cNvSpPr>
          <p:nvPr>
            <p:ph type="body" idx="1"/>
          </p:nvPr>
        </p:nvSpPr>
        <p:spPr/>
        <p:txBody>
          <a:bodyPr/>
          <a:lstStyle/>
          <a:p>
            <a:pPr eaLnBrk="1" hangingPunct="1">
              <a:lnSpc>
                <a:spcPct val="90000"/>
              </a:lnSpc>
            </a:pPr>
            <a:r>
              <a:rPr lang="en-US" altLang="en-US">
                <a:ea typeface="ＭＳ Ｐゴシック" panose="020B0600070205080204" pitchFamily="34" charset="-128"/>
              </a:rPr>
              <a:t>The (county) tax assessor appraises all taxable properties in a jurisdiction for property tax assessment.  </a:t>
            </a:r>
          </a:p>
          <a:p>
            <a:pPr eaLnBrk="1" hangingPunct="1">
              <a:lnSpc>
                <a:spcPct val="90000"/>
              </a:lnSpc>
            </a:pPr>
            <a:r>
              <a:rPr lang="en-US" altLang="en-US">
                <a:ea typeface="ＭＳ Ｐゴシック" panose="020B0600070205080204" pitchFamily="34" charset="-128"/>
              </a:rPr>
              <a:t>The value for taxation, called assessed value, is a function of market value.  </a:t>
            </a:r>
          </a:p>
          <a:p>
            <a:pPr eaLnBrk="1" hangingPunct="1">
              <a:lnSpc>
                <a:spcPct val="90000"/>
              </a:lnSpc>
            </a:pPr>
            <a:r>
              <a:rPr lang="en-US" altLang="en-US">
                <a:ea typeface="ＭＳ Ｐゴシック" panose="020B0600070205080204" pitchFamily="34" charset="-128"/>
              </a:rPr>
              <a:t>Some states specified the assessed value as a certain percentage, say 90%, of market values.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8071F9FC-E705-5C8C-859B-6FA60F6377BA}"/>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Property taxes, III</a:t>
            </a:r>
          </a:p>
        </p:txBody>
      </p:sp>
      <p:sp>
        <p:nvSpPr>
          <p:cNvPr id="78850" name="Rectangle 3">
            <a:extLst>
              <a:ext uri="{FF2B5EF4-FFF2-40B4-BE49-F238E27FC236}">
                <a16:creationId xmlns:a16="http://schemas.microsoft.com/office/drawing/2014/main" id="{EADCAC63-686D-2638-9B8F-113DD6468C9B}"/>
              </a:ext>
            </a:extLst>
          </p:cNvPr>
          <p:cNvSpPr>
            <a:spLocks noGrp="1" noChangeArrowheads="1"/>
          </p:cNvSpPr>
          <p:nvPr>
            <p:ph type="body" idx="1"/>
          </p:nvPr>
        </p:nvSpPr>
        <p:spPr/>
        <p:txBody>
          <a:bodyPr/>
          <a:lstStyle/>
          <a:p>
            <a:pPr eaLnBrk="1" hangingPunct="1">
              <a:lnSpc>
                <a:spcPct val="90000"/>
              </a:lnSpc>
            </a:pPr>
            <a:r>
              <a:rPr lang="en-US" altLang="en-US" sz="2400">
                <a:ea typeface="ＭＳ Ｐゴシック" panose="020B0600070205080204" pitchFamily="34" charset="-128"/>
              </a:rPr>
              <a:t>Example: Suppose that a property appraised for $150,000 in a state that requires tax assessment to be 90% of market value.  Assume that the owner qualified for a $25,000 homestead exemption.</a:t>
            </a:r>
          </a:p>
          <a:p>
            <a:pPr eaLnBrk="1" hangingPunct="1">
              <a:lnSpc>
                <a:spcPct val="90000"/>
              </a:lnSpc>
            </a:pPr>
            <a:r>
              <a:rPr lang="en-US" altLang="en-US" sz="2400">
                <a:ea typeface="ＭＳ Ｐゴシック" panose="020B0600070205080204" pitchFamily="34" charset="-128"/>
              </a:rPr>
              <a:t>Taxable value = assessed value – applicable exemptions = ($150,000 × 0.9) – $25,000 = $110,000.</a:t>
            </a:r>
          </a:p>
          <a:p>
            <a:pPr eaLnBrk="1" hangingPunct="1">
              <a:lnSpc>
                <a:spcPct val="90000"/>
              </a:lnSpc>
            </a:pPr>
            <a:r>
              <a:rPr lang="en-US" altLang="en-US" sz="2400">
                <a:ea typeface="ＭＳ Ｐゴシック" panose="020B0600070205080204" pitchFamily="34" charset="-128"/>
              </a:rPr>
              <a:t>Suppose that the total millage rate is 21.69 mills.</a:t>
            </a:r>
          </a:p>
          <a:p>
            <a:pPr eaLnBrk="1" hangingPunct="1">
              <a:lnSpc>
                <a:spcPct val="90000"/>
              </a:lnSpc>
            </a:pPr>
            <a:r>
              <a:rPr lang="en-US" altLang="en-US" sz="2400">
                <a:ea typeface="ＭＳ Ｐゴシック" panose="020B0600070205080204" pitchFamily="34" charset="-128"/>
              </a:rPr>
              <a:t>Property tax = 110 × $21.69 = $2,385.9.</a:t>
            </a:r>
          </a:p>
          <a:p>
            <a:pPr eaLnBrk="1" hangingPunct="1">
              <a:lnSpc>
                <a:spcPct val="90000"/>
              </a:lnSpc>
            </a:pPr>
            <a:r>
              <a:rPr lang="en-US" altLang="en-US" sz="2400">
                <a:ea typeface="ＭＳ Ｐゴシック" panose="020B0600070205080204" pitchFamily="34" charset="-128"/>
              </a:rPr>
              <a:t>The effective tax rate = $2,385.9/$150,000 = 1.59%.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a:extLst>
              <a:ext uri="{FF2B5EF4-FFF2-40B4-BE49-F238E27FC236}">
                <a16:creationId xmlns:a16="http://schemas.microsoft.com/office/drawing/2014/main" id="{12145670-0DEE-AAC0-E151-872D79CF791C}"/>
              </a:ext>
            </a:extLst>
          </p:cNvPr>
          <p:cNvSpPr>
            <a:spLocks noGrp="1" noChangeArrowheads="1"/>
          </p:cNvSpPr>
          <p:nvPr>
            <p:ph type="title"/>
          </p:nvPr>
        </p:nvSpPr>
        <p:spPr/>
        <p:txBody>
          <a:bodyPr/>
          <a:lstStyle/>
          <a:p>
            <a:r>
              <a:rPr lang="en-US" altLang="en-US">
                <a:ea typeface="ＭＳ Ｐゴシック" panose="020B0600070205080204" pitchFamily="34" charset="-128"/>
              </a:rPr>
              <a:t>South Burlington homestead</a:t>
            </a:r>
          </a:p>
        </p:txBody>
      </p:sp>
      <p:sp>
        <p:nvSpPr>
          <p:cNvPr id="79874" name="Content Placeholder 2">
            <a:extLst>
              <a:ext uri="{FF2B5EF4-FFF2-40B4-BE49-F238E27FC236}">
                <a16:creationId xmlns:a16="http://schemas.microsoft.com/office/drawing/2014/main" id="{9776A55A-4387-A634-6783-7EAC97D35ED2}"/>
              </a:ext>
            </a:extLst>
          </p:cNvPr>
          <p:cNvSpPr>
            <a:spLocks noGrp="1" noChangeArrowheads="1"/>
          </p:cNvSpPr>
          <p:nvPr>
            <p:ph idx="1"/>
          </p:nvPr>
        </p:nvSpPr>
        <p:spPr/>
        <p:txBody>
          <a:bodyPr/>
          <a:lstStyle/>
          <a:p>
            <a:r>
              <a:rPr lang="en-US" altLang="en-US" sz="2400">
                <a:ea typeface="ＭＳ Ｐゴシック" panose="020B0600070205080204" pitchFamily="34" charset="-128"/>
              </a:rPr>
              <a:t>Property owners whose dwellings meet the definition of a Vermont </a:t>
            </a:r>
            <a:r>
              <a:rPr lang="en-US" altLang="en-US" sz="2400" b="1" i="1">
                <a:ea typeface="ＭＳ Ｐゴシック" panose="020B0600070205080204" pitchFamily="34" charset="-128"/>
              </a:rPr>
              <a:t>homestead</a:t>
            </a:r>
            <a:r>
              <a:rPr lang="en-US" altLang="en-US" sz="2400">
                <a:ea typeface="ＭＳ Ｐゴシック" panose="020B0600070205080204" pitchFamily="34" charset="-128"/>
              </a:rPr>
              <a:t> (i.e., you are a Vermont resident, and you own and occupy a homestead as your domicile as of April 1) must file a Homestead Declaration annually by April 15. </a:t>
            </a:r>
          </a:p>
          <a:p>
            <a:r>
              <a:rPr lang="en-US" altLang="en-US" sz="2400">
                <a:ea typeface="ＭＳ Ｐゴシック" panose="020B0600070205080204" pitchFamily="34" charset="-128"/>
              </a:rPr>
              <a:t>The education property tax rate levied on nonresidential property differs from the rate levied on homestead property. </a:t>
            </a:r>
          </a:p>
          <a:p>
            <a:r>
              <a:rPr lang="en-US" altLang="en-US" sz="2400">
                <a:ea typeface="ＭＳ Ｐゴシック" panose="020B0600070205080204" pitchFamily="34" charset="-128"/>
              </a:rPr>
              <a:t>Tax Rate for the 2020/2021 year-</a:t>
            </a:r>
            <a:br>
              <a:rPr lang="en-US" altLang="en-US" sz="2400">
                <a:ea typeface="ＭＳ Ｐゴシック" panose="020B0600070205080204" pitchFamily="34" charset="-128"/>
              </a:rPr>
            </a:br>
            <a:r>
              <a:rPr lang="en-US" altLang="en-US" sz="2400">
                <a:ea typeface="ＭＳ Ｐゴシック" panose="020B0600070205080204" pitchFamily="34" charset="-128"/>
              </a:rPr>
              <a:t>Homestead Tax Rate- $2.1857</a:t>
            </a:r>
            <a:br>
              <a:rPr lang="en-US" altLang="en-US" sz="2400">
                <a:ea typeface="ＭＳ Ｐゴシック" panose="020B0600070205080204" pitchFamily="34" charset="-128"/>
              </a:rPr>
            </a:br>
            <a:r>
              <a:rPr lang="en-US" altLang="en-US" sz="2400">
                <a:ea typeface="ＭＳ Ｐゴシック" panose="020B0600070205080204" pitchFamily="34" charset="-128"/>
              </a:rPr>
              <a:t>Non-Homestead Tax Rate- $2.3647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3A50D39C-29F5-EFE4-B68C-13E8790CF261}"/>
              </a:ext>
            </a:extLst>
          </p:cNvPr>
          <p:cNvSpPr>
            <a:spLocks noGrp="1" noChangeArrowheads="1"/>
          </p:cNvSpPr>
          <p:nvPr>
            <p:ph type="title"/>
          </p:nvPr>
        </p:nvSpPr>
        <p:spPr/>
        <p:txBody>
          <a:bodyPr/>
          <a:lstStyle/>
          <a:p>
            <a:pPr eaLnBrk="1" hangingPunct="1"/>
            <a:r>
              <a:rPr lang="en-US" altLang="en-US" sz="3600">
                <a:ea typeface="ＭＳ Ｐゴシック" panose="020B0600070205080204" pitchFamily="34" charset="-128"/>
              </a:rPr>
              <a:t>Median property tax vs. median home value</a:t>
            </a:r>
          </a:p>
        </p:txBody>
      </p:sp>
      <p:sp>
        <p:nvSpPr>
          <p:cNvPr id="80898" name="Rectangle 3">
            <a:extLst>
              <a:ext uri="{FF2B5EF4-FFF2-40B4-BE49-F238E27FC236}">
                <a16:creationId xmlns:a16="http://schemas.microsoft.com/office/drawing/2014/main" id="{0FAB779C-EECA-42C9-1137-0A75B1E49E69}"/>
              </a:ext>
            </a:extLst>
          </p:cNvPr>
          <p:cNvSpPr>
            <a:spLocks noGrp="1" noChangeArrowheads="1"/>
          </p:cNvSpPr>
          <p:nvPr>
            <p:ph type="body" idx="1"/>
          </p:nvPr>
        </p:nvSpPr>
        <p:spPr/>
        <p:txBody>
          <a:bodyPr/>
          <a:lstStyle/>
          <a:p>
            <a:pPr eaLnBrk="1" hangingPunct="1">
              <a:lnSpc>
                <a:spcPct val="90000"/>
              </a:lnSpc>
            </a:pPr>
            <a:r>
              <a:rPr lang="en-US" altLang="en-US" sz="2400" b="1" u="sng">
                <a:ea typeface="ＭＳ Ｐゴシック" panose="020B0600070205080204" pitchFamily="34" charset="-128"/>
              </a:rPr>
              <a:t>State              %Value    Rank</a:t>
            </a:r>
          </a:p>
          <a:p>
            <a:pPr eaLnBrk="1" hangingPunct="1">
              <a:lnSpc>
                <a:spcPct val="90000"/>
              </a:lnSpc>
            </a:pPr>
            <a:r>
              <a:rPr lang="en-US" altLang="en-US" sz="2400" b="1">
                <a:ea typeface="ＭＳ Ｐゴシック" panose="020B0600070205080204" pitchFamily="34" charset="-128"/>
              </a:rPr>
              <a:t>Hawaii             0.29%      50</a:t>
            </a:r>
          </a:p>
          <a:p>
            <a:pPr eaLnBrk="1" hangingPunct="1">
              <a:lnSpc>
                <a:spcPct val="90000"/>
              </a:lnSpc>
            </a:pPr>
            <a:r>
              <a:rPr lang="en-US" altLang="en-US" sz="2400" b="1">
                <a:ea typeface="ＭＳ Ｐゴシック" panose="020B0600070205080204" pitchFamily="34" charset="-128"/>
              </a:rPr>
              <a:t>Louisiana        0.62%      40 </a:t>
            </a:r>
          </a:p>
          <a:p>
            <a:pPr eaLnBrk="1" hangingPunct="1">
              <a:lnSpc>
                <a:spcPct val="90000"/>
              </a:lnSpc>
            </a:pPr>
            <a:r>
              <a:rPr lang="en-US" altLang="en-US" sz="2400" b="1">
                <a:ea typeface="ＭＳ Ｐゴシック" panose="020B0600070205080204" pitchFamily="34" charset="-128"/>
              </a:rPr>
              <a:t>New Jersey     2.46%       1</a:t>
            </a:r>
          </a:p>
          <a:p>
            <a:pPr eaLnBrk="1" hangingPunct="1">
              <a:lnSpc>
                <a:spcPct val="90000"/>
              </a:lnSpc>
            </a:pPr>
            <a:r>
              <a:rPr lang="en-US" altLang="en-US" sz="2400" b="1">
                <a:ea typeface="ＭＳ Ｐゴシック" panose="020B0600070205080204" pitchFamily="34" charset="-128"/>
              </a:rPr>
              <a:t>Vermont          1.89%       6</a:t>
            </a:r>
          </a:p>
          <a:p>
            <a:pPr eaLnBrk="1" hangingPunct="1">
              <a:lnSpc>
                <a:spcPct val="90000"/>
              </a:lnSpc>
            </a:pPr>
            <a:r>
              <a:rPr lang="en-US" altLang="en-US" sz="2400" b="1">
                <a:ea typeface="ＭＳ Ｐゴシック" panose="020B0600070205080204" pitchFamily="34" charset="-128"/>
              </a:rPr>
              <a:t>MA                   1.19%      19</a:t>
            </a:r>
          </a:p>
          <a:p>
            <a:pPr eaLnBrk="1" hangingPunct="1">
              <a:lnSpc>
                <a:spcPct val="90000"/>
              </a:lnSpc>
            </a:pPr>
            <a:r>
              <a:rPr lang="en-US" altLang="en-US" sz="2400" b="1">
                <a:ea typeface="ＭＳ Ｐゴシック" panose="020B0600070205080204" pitchFamily="34" charset="-128"/>
              </a:rPr>
              <a:t>New York        1.73%       7</a:t>
            </a:r>
          </a:p>
          <a:p>
            <a:pPr eaLnBrk="1" hangingPunct="1">
              <a:lnSpc>
                <a:spcPct val="90000"/>
              </a:lnSpc>
            </a:pPr>
            <a:r>
              <a:rPr lang="en-US" altLang="en-US" sz="2400" b="1">
                <a:ea typeface="ＭＳ Ｐゴシック" panose="020B0600070205080204" pitchFamily="34" charset="-128"/>
              </a:rPr>
              <a:t>California        0.81%      34</a:t>
            </a:r>
          </a:p>
          <a:p>
            <a:pPr eaLnBrk="1" hangingPunct="1">
              <a:lnSpc>
                <a:spcPct val="90000"/>
              </a:lnSpc>
            </a:pPr>
            <a:r>
              <a:rPr lang="en-US" altLang="en-US" sz="2400" b="1">
                <a:ea typeface="ＭＳ Ｐゴシック" panose="020B0600070205080204" pitchFamily="34" charset="-128"/>
              </a:rPr>
              <a:t>Florida             0.89%      28</a:t>
            </a:r>
          </a:p>
          <a:p>
            <a:pPr eaLnBrk="1" hangingPunct="1">
              <a:lnSpc>
                <a:spcPct val="90000"/>
              </a:lnSpc>
            </a:pPr>
            <a:r>
              <a:rPr lang="en-US" altLang="en-US" sz="2400" b="1">
                <a:ea typeface="ＭＳ Ｐゴシック" panose="020B0600070205080204" pitchFamily="34" charset="-128"/>
              </a:rPr>
              <a:t>Texas               1.90%       5</a:t>
            </a:r>
          </a:p>
          <a:p>
            <a:pPr eaLnBrk="1" hangingPunct="1">
              <a:lnSpc>
                <a:spcPct val="90000"/>
              </a:lnSpc>
            </a:pPr>
            <a:r>
              <a:rPr lang="en-US" altLang="en-US" sz="2400" b="1">
                <a:ea typeface="ＭＳ Ｐゴシック" panose="020B0600070205080204" pitchFamily="34" charset="-128"/>
              </a:rPr>
              <a:t>Source: U.S. Census Bureau, 2022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a:extLst>
              <a:ext uri="{FF2B5EF4-FFF2-40B4-BE49-F238E27FC236}">
                <a16:creationId xmlns:a16="http://schemas.microsoft.com/office/drawing/2014/main" id="{672B906C-B300-FF94-5E65-F0C7E99F2258}"/>
              </a:ext>
            </a:extLst>
          </p:cNvPr>
          <p:cNvSpPr>
            <a:spLocks noGrp="1" noChangeArrowheads="1"/>
          </p:cNvSpPr>
          <p:nvPr>
            <p:ph type="title"/>
          </p:nvPr>
        </p:nvSpPr>
        <p:spPr/>
        <p:txBody>
          <a:bodyPr/>
          <a:lstStyle/>
          <a:p>
            <a:r>
              <a:rPr lang="en-US" altLang="en-US">
                <a:ea typeface="ＭＳ Ｐゴシック" panose="020B0600070205080204" pitchFamily="34" charset="-128"/>
              </a:rPr>
              <a:t>Transfer tax</a:t>
            </a:r>
          </a:p>
        </p:txBody>
      </p:sp>
      <p:sp>
        <p:nvSpPr>
          <p:cNvPr id="81922" name="Content Placeholder 2">
            <a:extLst>
              <a:ext uri="{FF2B5EF4-FFF2-40B4-BE49-F238E27FC236}">
                <a16:creationId xmlns:a16="http://schemas.microsoft.com/office/drawing/2014/main" id="{6EB2CCDB-C464-D6F9-2236-7D3C2E23357D}"/>
              </a:ext>
            </a:extLst>
          </p:cNvPr>
          <p:cNvSpPr>
            <a:spLocks noGrp="1" noChangeArrowheads="1"/>
          </p:cNvSpPr>
          <p:nvPr>
            <p:ph idx="1"/>
          </p:nvPr>
        </p:nvSpPr>
        <p:spPr/>
        <p:txBody>
          <a:bodyPr/>
          <a:lstStyle/>
          <a:p>
            <a:r>
              <a:rPr lang="en-US" altLang="en-US" sz="2400">
                <a:ea typeface="ＭＳ Ｐゴシック" panose="020B0600070205080204" pitchFamily="34" charset="-128"/>
              </a:rPr>
              <a:t>San Francisco will be the first city in the nation to offer free community college to all residents (currently $46 per credit hour). </a:t>
            </a:r>
          </a:p>
          <a:p>
            <a:r>
              <a:rPr lang="en-US" altLang="en-US" sz="2400">
                <a:ea typeface="ＭＳ Ｐゴシック" panose="020B0600070205080204" pitchFamily="34" charset="-128"/>
              </a:rPr>
              <a:t>Transfer tax: The city will pay for it by taxes on properties selling for more than $5 million. </a:t>
            </a:r>
          </a:p>
          <a:p>
            <a:r>
              <a:rPr lang="en-US" altLang="en-US" sz="2400">
                <a:ea typeface="ＭＳ Ｐゴシック" panose="020B0600070205080204" pitchFamily="34" charset="-128"/>
              </a:rPr>
              <a:t>Transfer tax is essentially a sales tax on properties.</a:t>
            </a:r>
          </a:p>
          <a:p>
            <a:r>
              <a:rPr lang="en-US" altLang="en-US" sz="2400">
                <a:ea typeface="ＭＳ Ｐゴシック" panose="020B0600070205080204" pitchFamily="34" charset="-128"/>
              </a:rPr>
              <a:t>The tax starts at 2.25% and goes up to 3% for properties worth at least $25 million. </a:t>
            </a:r>
          </a:p>
          <a:p>
            <a:r>
              <a:rPr lang="en-US" altLang="en-US" sz="2400">
                <a:ea typeface="ＭＳ Ｐゴシック" panose="020B0600070205080204" pitchFamily="34" charset="-128"/>
              </a:rPr>
              <a:t>This tax in </a:t>
            </a:r>
            <a:r>
              <a:rPr lang="en-US" altLang="en-US" sz="2400" b="1">
                <a:ea typeface="ＭＳ Ｐゴシック" panose="020B0600070205080204" pitchFamily="34" charset="-128"/>
              </a:rPr>
              <a:t>VT</a:t>
            </a:r>
            <a:r>
              <a:rPr lang="en-US" altLang="en-US" sz="2400">
                <a:ea typeface="ＭＳ Ｐゴシック" panose="020B0600070205080204" pitchFamily="34" charset="-128"/>
              </a:rPr>
              <a:t> is progressive and is about </a:t>
            </a:r>
            <a:r>
              <a:rPr lang="en-US" altLang="en-US" sz="2400" b="1">
                <a:ea typeface="ＭＳ Ｐゴシック" panose="020B0600070205080204" pitchFamily="34" charset="-128"/>
              </a:rPr>
              <a:t>1%</a:t>
            </a:r>
            <a:r>
              <a:rPr lang="en-US" altLang="en-US" sz="2400">
                <a:ea typeface="ＭＳ Ｐゴシック" panose="020B0600070205080204" pitchFamily="34" charset="-128"/>
              </a:rPr>
              <a:t> for a typical home in Chittenden county.</a:t>
            </a:r>
          </a:p>
          <a:p>
            <a:r>
              <a:rPr lang="en-US" altLang="en-US" sz="2400">
                <a:ea typeface="ＭＳ Ｐゴシック" panose="020B0600070205080204" pitchFamily="34" charset="-128"/>
              </a:rPr>
              <a:t>Source: CNN, 2017</a:t>
            </a:r>
          </a:p>
        </p:txBody>
      </p:sp>
    </p:spTree>
  </p:cSld>
  <p:clrMapOvr>
    <a:masterClrMapping/>
  </p:clrMapOvr>
</p:sld>
</file>

<file path=ppt/theme/theme1.xml><?xml version="1.0" encoding="utf-8"?>
<a:theme xmlns:a="http://schemas.openxmlformats.org/drawingml/2006/main" name="Mirrored buildings design template">
  <a:themeElements>
    <a:clrScheme name="Mirrored building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Mirrored buildings design templat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irrored building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irrored building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irrored building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irrored building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irrored building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irrored building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irrored building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irrored building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irrored buildings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irrored buildings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irrored buildings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irrored buildings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Mirrored buildings design template</Template>
  <TotalTime>873</TotalTime>
  <Words>3777</Words>
  <Application>Microsoft Macintosh PowerPoint</Application>
  <PresentationFormat>On-screen Show (4:3)</PresentationFormat>
  <Paragraphs>216</Paragraphs>
  <Slides>54</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54</vt:i4>
      </vt:variant>
    </vt:vector>
  </HeadingPairs>
  <TitlesOfParts>
    <vt:vector size="61" baseType="lpstr">
      <vt:lpstr>Arial</vt:lpstr>
      <vt:lpstr>ＭＳ Ｐゴシック</vt:lpstr>
      <vt:lpstr>Trebuchet MS</vt:lpstr>
      <vt:lpstr>Wingdings</vt:lpstr>
      <vt:lpstr>Times New Roman</vt:lpstr>
      <vt:lpstr>Mirrored buildings design template</vt:lpstr>
      <vt:lpstr>Axis</vt:lpstr>
      <vt:lpstr>Chapters 2, 3, &amp; 4: Legal and regulatory foundations </vt:lpstr>
      <vt:lpstr>Outline</vt:lpstr>
      <vt:lpstr>A few words before we begin...</vt:lpstr>
      <vt:lpstr>RE as rights</vt:lpstr>
      <vt:lpstr>An example</vt:lpstr>
      <vt:lpstr>Defiant trespassing</vt:lpstr>
      <vt:lpstr>Estates</vt:lpstr>
      <vt:lpstr>Pricing implication</vt:lpstr>
      <vt:lpstr>Private ownership in China</vt:lpstr>
      <vt:lpstr>Examples of non-possessory interests, i.e., non-estates</vt:lpstr>
      <vt:lpstr>Deeds</vt:lpstr>
      <vt:lpstr>General warranty deed</vt:lpstr>
      <vt:lpstr>A sample</vt:lpstr>
      <vt:lpstr>Special warranty deed</vt:lpstr>
      <vt:lpstr>Deed of bargain and sale</vt:lpstr>
      <vt:lpstr>Quitclaim deed</vt:lpstr>
      <vt:lpstr>Buying a divorcing home</vt:lpstr>
      <vt:lpstr>Judicial and trustee’s deed</vt:lpstr>
      <vt:lpstr>Title</vt:lpstr>
      <vt:lpstr>The title/ownership of a private street</vt:lpstr>
      <vt:lpstr>Part II: the completeness of proceedings</vt:lpstr>
      <vt:lpstr>Title assurance</vt:lpstr>
      <vt:lpstr>Title search, I</vt:lpstr>
      <vt:lpstr>Title search, II</vt:lpstr>
      <vt:lpstr>Title insurance</vt:lpstr>
      <vt:lpstr>Tribal land claims and questionable titles</vt:lpstr>
      <vt:lpstr>Land back</vt:lpstr>
      <vt:lpstr>Public records, I</vt:lpstr>
      <vt:lpstr>Faulty foreclosure</vt:lpstr>
      <vt:lpstr>Public records, II</vt:lpstr>
      <vt:lpstr>A subdivision map</vt:lpstr>
      <vt:lpstr>Co-ownership</vt:lpstr>
      <vt:lpstr>One form of direct co-ownership</vt:lpstr>
      <vt:lpstr>Examples of condos</vt:lpstr>
      <vt:lpstr>Land use regulations</vt:lpstr>
      <vt:lpstr>Building codes</vt:lpstr>
      <vt:lpstr>Zoning ordinance elements</vt:lpstr>
      <vt:lpstr>PowerPoint Presentation</vt:lpstr>
      <vt:lpstr>FAR and corruption</vt:lpstr>
      <vt:lpstr>Core Pacific City redevelopment</vt:lpstr>
      <vt:lpstr>Affordable housing regulations</vt:lpstr>
      <vt:lpstr>Subdivision regulations</vt:lpstr>
      <vt:lpstr>Other land use controls</vt:lpstr>
      <vt:lpstr>PowerPoint Presentation</vt:lpstr>
      <vt:lpstr>Eminent domain</vt:lpstr>
      <vt:lpstr>London’s housing crisis</vt:lpstr>
      <vt:lpstr>Private property rights</vt:lpstr>
      <vt:lpstr>A local possible use of eminent domain</vt:lpstr>
      <vt:lpstr>Property taxes, I</vt:lpstr>
      <vt:lpstr>Property taxes, II</vt:lpstr>
      <vt:lpstr>Property taxes, III</vt:lpstr>
      <vt:lpstr>South Burlington homestead</vt:lpstr>
      <vt:lpstr>Median property tax vs. median home value</vt:lpstr>
      <vt:lpstr>Transfer tax</vt:lpstr>
    </vt:vector>
  </TitlesOfParts>
  <Manager/>
  <Company>nau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 Estate</dc:title>
  <dc:subject/>
  <dc:creator>cba</dc:creator>
  <cp:keywords/>
  <dc:description/>
  <cp:lastModifiedBy>Kevin Chiang</cp:lastModifiedBy>
  <cp:revision>159</cp:revision>
  <dcterms:created xsi:type="dcterms:W3CDTF">2007-05-19T05:41:02Z</dcterms:created>
  <dcterms:modified xsi:type="dcterms:W3CDTF">2026-09-15T15:26:05Z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TC011594381033</vt:lpwstr>
  </property>
</Properties>
</file>